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notesSlides/notesSlide8.xml" ContentType="application/vnd.openxmlformats-officedocument.presentationml.notesSlide+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notesSlides/notesSlide11.xml" ContentType="application/vnd.openxmlformats-officedocument.presentationml.notesSlide+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tags/tag45.xml" ContentType="application/vnd.openxmlformats-officedocument.presentationml.tags+xml"/>
  <Override PartName="/ppt/notesSlides/notesSlide18.xml" ContentType="application/vnd.openxmlformats-officedocument.presentationml.notesSlide+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notesSlides/notesSlide23.xml" ContentType="application/vnd.openxmlformats-officedocument.presentationml.notesSlide+xml"/>
  <Override PartName="/ppt/tags/tag51.xml" ContentType="application/vnd.openxmlformats-officedocument.presentationml.tags+xml"/>
  <Override PartName="/ppt/notesSlides/notesSlide24.xml" ContentType="application/vnd.openxmlformats-officedocument.presentationml.notesSlide+xml"/>
  <Override PartName="/ppt/tags/tag52.xml" ContentType="application/vnd.openxmlformats-officedocument.presentationml.tags+xml"/>
  <Override PartName="/ppt/notesSlides/notesSlide25.xml" ContentType="application/vnd.openxmlformats-officedocument.presentationml.notesSlide+xml"/>
  <Override PartName="/ppt/tags/tag53.xml" ContentType="application/vnd.openxmlformats-officedocument.presentationml.tags+xml"/>
  <Override PartName="/ppt/notesSlides/notesSlide26.xml" ContentType="application/vnd.openxmlformats-officedocument.presentationml.notesSlide+xml"/>
  <Override PartName="/ppt/tags/tag54.xml" ContentType="application/vnd.openxmlformats-officedocument.presentationml.tags+xml"/>
  <Override PartName="/ppt/notesSlides/notesSlide27.xml" ContentType="application/vnd.openxmlformats-officedocument.presentationml.notesSlide+xml"/>
  <Override PartName="/ppt/tags/tag55.xml" ContentType="application/vnd.openxmlformats-officedocument.presentationml.tags+xml"/>
  <Override PartName="/ppt/notesSlides/notesSlide28.xml" ContentType="application/vnd.openxmlformats-officedocument.presentationml.notesSlide+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notesSlides/notesSlide30.xml" ContentType="application/vnd.openxmlformats-officedocument.presentationml.notesSlide+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notesSlides/notesSlide32.xml" ContentType="application/vnd.openxmlformats-officedocument.presentationml.notesSlide+xml"/>
  <Override PartName="/ppt/tags/tag60.xml" ContentType="application/vnd.openxmlformats-officedocument.presentationml.tags+xml"/>
  <Override PartName="/ppt/notesSlides/notesSlide33.xml" ContentType="application/vnd.openxmlformats-officedocument.presentationml.notesSlide+xml"/>
  <Override PartName="/ppt/tags/tag61.xml" ContentType="application/vnd.openxmlformats-officedocument.presentationml.tags+xml"/>
  <Override PartName="/ppt/notesSlides/notesSlide34.xml" ContentType="application/vnd.openxmlformats-officedocument.presentationml.notesSlide+xml"/>
  <Override PartName="/ppt/tags/tag62.xml" ContentType="application/vnd.openxmlformats-officedocument.presentationml.tags+xml"/>
  <Override PartName="/ppt/notesSlides/notesSlide35.xml" ContentType="application/vnd.openxmlformats-officedocument.presentationml.notesSlide+xml"/>
  <Override PartName="/ppt/tags/tag63.xml" ContentType="application/vnd.openxmlformats-officedocument.presentationml.tags+xml"/>
  <Override PartName="/ppt/notesSlides/notesSlide36.xml" ContentType="application/vnd.openxmlformats-officedocument.presentationml.notesSlide+xml"/>
  <Override PartName="/ppt/tags/tag64.xml" ContentType="application/vnd.openxmlformats-officedocument.presentationml.tags+xml"/>
  <Override PartName="/ppt/notesSlides/notesSlide37.xml" ContentType="application/vnd.openxmlformats-officedocument.presentationml.notesSlide+xml"/>
  <Override PartName="/ppt/tags/tag65.xml" ContentType="application/vnd.openxmlformats-officedocument.presentationml.tags+xml"/>
  <Override PartName="/ppt/notesSlides/notesSlide38.xml" ContentType="application/vnd.openxmlformats-officedocument.presentationml.notesSlide+xml"/>
  <Override PartName="/ppt/tags/tag66.xml" ContentType="application/vnd.openxmlformats-officedocument.presentationml.tags+xml"/>
  <Override PartName="/ppt/notesSlides/notesSlide39.xml" ContentType="application/vnd.openxmlformats-officedocument.presentationml.notesSlide+xml"/>
  <Override PartName="/ppt/tags/tag67.xml" ContentType="application/vnd.openxmlformats-officedocument.presentationml.tags+xml"/>
  <Override PartName="/ppt/notesSlides/notesSlide40.xml" ContentType="application/vnd.openxmlformats-officedocument.presentationml.notesSlide+xml"/>
  <Override PartName="/ppt/tags/tag68.xml" ContentType="application/vnd.openxmlformats-officedocument.presentationml.tags+xml"/>
  <Override PartName="/ppt/notesSlides/notesSlide41.xml" ContentType="application/vnd.openxmlformats-officedocument.presentationml.notesSlide+xml"/>
  <Override PartName="/ppt/tags/tag69.xml" ContentType="application/vnd.openxmlformats-officedocument.presentationml.tags+xml"/>
  <Override PartName="/ppt/notesSlides/notesSlide42.xml" ContentType="application/vnd.openxmlformats-officedocument.presentationml.notesSlide+xml"/>
  <Override PartName="/ppt/tags/tag70.xml" ContentType="application/vnd.openxmlformats-officedocument.presentationml.tags+xml"/>
  <Override PartName="/ppt/notesSlides/notesSlide43.xml" ContentType="application/vnd.openxmlformats-officedocument.presentationml.notesSlide+xml"/>
  <Override PartName="/ppt/tags/tag71.xml" ContentType="application/vnd.openxmlformats-officedocument.presentationml.tags+xml"/>
  <Override PartName="/ppt/notesSlides/notesSlide44.xml" ContentType="application/vnd.openxmlformats-officedocument.presentationml.notesSlide+xml"/>
  <Override PartName="/ppt/tags/tag72.xml" ContentType="application/vnd.openxmlformats-officedocument.presentationml.tags+xml"/>
  <Override PartName="/ppt/notesSlides/notesSlide45.xml" ContentType="application/vnd.openxmlformats-officedocument.presentationml.notesSlide+xml"/>
  <Override PartName="/ppt/tags/tag73.xml" ContentType="application/vnd.openxmlformats-officedocument.presentationml.tags+xml"/>
  <Override PartName="/ppt/notesSlides/notesSlide46.xml" ContentType="application/vnd.openxmlformats-officedocument.presentationml.notesSlide+xml"/>
  <Override PartName="/ppt/tags/tag74.xml" ContentType="application/vnd.openxmlformats-officedocument.presentationml.tags+xml"/>
  <Override PartName="/ppt/notesSlides/notesSlide47.xml" ContentType="application/vnd.openxmlformats-officedocument.presentationml.notesSlide+xml"/>
  <Override PartName="/ppt/tags/tag75.xml" ContentType="application/vnd.openxmlformats-officedocument.presentationml.tags+xml"/>
  <Override PartName="/ppt/notesSlides/notesSlide48.xml" ContentType="application/vnd.openxmlformats-officedocument.presentationml.notesSlide+xml"/>
  <Override PartName="/ppt/tags/tag76.xml" ContentType="application/vnd.openxmlformats-officedocument.presentationml.tags+xml"/>
  <Override PartName="/ppt/notesSlides/notesSlide49.xml" ContentType="application/vnd.openxmlformats-officedocument.presentationml.notesSlide+xml"/>
  <Override PartName="/ppt/tags/tag77.xml" ContentType="application/vnd.openxmlformats-officedocument.presentationml.tags+xml"/>
  <Override PartName="/ppt/notesSlides/notesSlide50.xml" ContentType="application/vnd.openxmlformats-officedocument.presentationml.notesSlide+xml"/>
  <Override PartName="/ppt/tags/tag78.xml" ContentType="application/vnd.openxmlformats-officedocument.presentationml.tags+xml"/>
  <Override PartName="/ppt/notesSlides/notesSlide51.xml" ContentType="application/vnd.openxmlformats-officedocument.presentationml.notesSlide+xml"/>
  <Override PartName="/ppt/tags/tag79.xml" ContentType="application/vnd.openxmlformats-officedocument.presentationml.tags+xml"/>
  <Override PartName="/ppt/notesSlides/notesSlide52.xml" ContentType="application/vnd.openxmlformats-officedocument.presentationml.notesSlide+xml"/>
  <Override PartName="/ppt/tags/tag80.xml" ContentType="application/vnd.openxmlformats-officedocument.presentationml.tags+xml"/>
  <Override PartName="/ppt/notesSlides/notesSlide53.xml" ContentType="application/vnd.openxmlformats-officedocument.presentationml.notesSlide+xml"/>
  <Override PartName="/ppt/tags/tag81.xml" ContentType="application/vnd.openxmlformats-officedocument.presentationml.tags+xml"/>
  <Override PartName="/ppt/notesSlides/notesSlide54.xml" ContentType="application/vnd.openxmlformats-officedocument.presentationml.notesSlide+xml"/>
  <Override PartName="/ppt/tags/tag82.xml" ContentType="application/vnd.openxmlformats-officedocument.presentationml.tags+xml"/>
  <Override PartName="/ppt/notesSlides/notesSlide55.xml" ContentType="application/vnd.openxmlformats-officedocument.presentationml.notesSlide+xml"/>
  <Override PartName="/ppt/tags/tag83.xml" ContentType="application/vnd.openxmlformats-officedocument.presentationml.tags+xml"/>
  <Override PartName="/ppt/notesSlides/notesSlide56.xml" ContentType="application/vnd.openxmlformats-officedocument.presentationml.notesSlide+xml"/>
  <Override PartName="/ppt/tags/tag84.xml" ContentType="application/vnd.openxmlformats-officedocument.presentationml.tags+xml"/>
  <Override PartName="/ppt/notesSlides/notesSlide57.xml" ContentType="application/vnd.openxmlformats-officedocument.presentationml.notesSlide+xml"/>
  <Override PartName="/ppt/tags/tag85.xml" ContentType="application/vnd.openxmlformats-officedocument.presentationml.tags+xml"/>
  <Override PartName="/ppt/notesSlides/notesSlide58.xml" ContentType="application/vnd.openxmlformats-officedocument.presentationml.notesSlide+xml"/>
  <Override PartName="/ppt/tags/tag86.xml" ContentType="application/vnd.openxmlformats-officedocument.presentationml.tags+xml"/>
  <Override PartName="/ppt/notesSlides/notesSlide59.xml" ContentType="application/vnd.openxmlformats-officedocument.presentationml.notesSlide+xml"/>
  <Override PartName="/ppt/tags/tag87.xml" ContentType="application/vnd.openxmlformats-officedocument.presentationml.tags+xml"/>
  <Override PartName="/ppt/notesSlides/notesSlide60.xml" ContentType="application/vnd.openxmlformats-officedocument.presentationml.notesSlide+xml"/>
  <Override PartName="/ppt/tags/tag88.xml" ContentType="application/vnd.openxmlformats-officedocument.presentationml.tags+xml"/>
  <Override PartName="/ppt/notesSlides/notesSlide61.xml" ContentType="application/vnd.openxmlformats-officedocument.presentationml.notesSlide+xml"/>
  <Override PartName="/ppt/tags/tag89.xml" ContentType="application/vnd.openxmlformats-officedocument.presentationml.tags+xml"/>
  <Override PartName="/ppt/notesSlides/notesSlide62.xml" ContentType="application/vnd.openxmlformats-officedocument.presentationml.notesSlide+xml"/>
  <Override PartName="/ppt/tags/tag90.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430" r:id="rId2"/>
    <p:sldId id="443" r:id="rId3"/>
    <p:sldId id="400" r:id="rId4"/>
    <p:sldId id="431" r:id="rId5"/>
    <p:sldId id="1630" r:id="rId6"/>
    <p:sldId id="351" r:id="rId7"/>
    <p:sldId id="1587" r:id="rId8"/>
    <p:sldId id="373" r:id="rId9"/>
    <p:sldId id="390" r:id="rId10"/>
    <p:sldId id="391" r:id="rId11"/>
    <p:sldId id="392" r:id="rId12"/>
    <p:sldId id="382" r:id="rId13"/>
    <p:sldId id="396" r:id="rId14"/>
    <p:sldId id="394" r:id="rId15"/>
    <p:sldId id="257" r:id="rId16"/>
    <p:sldId id="617" r:id="rId17"/>
    <p:sldId id="884" r:id="rId18"/>
    <p:sldId id="1629" r:id="rId19"/>
    <p:sldId id="425" r:id="rId20"/>
    <p:sldId id="1622" r:id="rId21"/>
    <p:sldId id="401" r:id="rId22"/>
    <p:sldId id="327" r:id="rId23"/>
    <p:sldId id="404" r:id="rId24"/>
    <p:sldId id="1589" r:id="rId25"/>
    <p:sldId id="1613" r:id="rId26"/>
    <p:sldId id="1591" r:id="rId27"/>
    <p:sldId id="1615" r:id="rId28"/>
    <p:sldId id="294" r:id="rId29"/>
    <p:sldId id="295" r:id="rId30"/>
    <p:sldId id="357" r:id="rId31"/>
    <p:sldId id="1588" r:id="rId32"/>
    <p:sldId id="1616" r:id="rId33"/>
    <p:sldId id="1621" r:id="rId34"/>
    <p:sldId id="885" r:id="rId35"/>
    <p:sldId id="886" r:id="rId36"/>
    <p:sldId id="1623" r:id="rId37"/>
    <p:sldId id="1624" r:id="rId38"/>
    <p:sldId id="315" r:id="rId39"/>
    <p:sldId id="407" r:id="rId40"/>
    <p:sldId id="406" r:id="rId41"/>
    <p:sldId id="405" r:id="rId42"/>
    <p:sldId id="403" r:id="rId43"/>
    <p:sldId id="1625" r:id="rId44"/>
    <p:sldId id="887" r:id="rId45"/>
    <p:sldId id="888" r:id="rId46"/>
    <p:sldId id="1626" r:id="rId47"/>
    <p:sldId id="1627" r:id="rId48"/>
    <p:sldId id="890" r:id="rId49"/>
    <p:sldId id="380" r:id="rId50"/>
    <p:sldId id="1628" r:id="rId51"/>
    <p:sldId id="414" r:id="rId52"/>
    <p:sldId id="520" r:id="rId53"/>
    <p:sldId id="824" r:id="rId54"/>
    <p:sldId id="427" r:id="rId55"/>
    <p:sldId id="504" r:id="rId56"/>
    <p:sldId id="1631" r:id="rId57"/>
    <p:sldId id="621" r:id="rId58"/>
    <p:sldId id="883" r:id="rId59"/>
    <p:sldId id="345" r:id="rId60"/>
    <p:sldId id="623" r:id="rId61"/>
    <p:sldId id="839" r:id="rId62"/>
    <p:sldId id="622" r:id="rId63"/>
    <p:sldId id="448" r:id="rId64"/>
  </p:sldIdLst>
  <p:sldSz cx="12192000" cy="6858000"/>
  <p:notesSz cx="6858000" cy="9144000"/>
  <p:custDataLst>
    <p:tags r:id="rId67"/>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4F425D83-BD39-7D49-BCB5-966C55C8F83A}">
          <p14:sldIdLst>
            <p14:sldId id="430"/>
            <p14:sldId id="443"/>
            <p14:sldId id="400"/>
          </p14:sldIdLst>
        </p14:section>
        <p14:section name="Section 1: Architectural need" id="{A83198C2-A2EA-DD48-8CAB-0D4A84459DFB}">
          <p14:sldIdLst>
            <p14:sldId id="431"/>
            <p14:sldId id="1630"/>
            <p14:sldId id="351"/>
          </p14:sldIdLst>
        </p14:section>
        <p14:section name="Section 2: Database layer considerations" id="{809805EF-A38A-3949-8862-B540C2840E5B}">
          <p14:sldIdLst>
            <p14:sldId id="1587"/>
            <p14:sldId id="373"/>
            <p14:sldId id="390"/>
            <p14:sldId id="391"/>
            <p14:sldId id="392"/>
            <p14:sldId id="382"/>
            <p14:sldId id="396"/>
            <p14:sldId id="394"/>
            <p14:sldId id="257"/>
            <p14:sldId id="617"/>
          </p14:sldIdLst>
        </p14:section>
        <p14:section name="Section 3: Amazon RDS" id="{A40656BA-BE3F-304A-80BA-61D7CBDBE197}">
          <p14:sldIdLst>
            <p14:sldId id="884"/>
            <p14:sldId id="1629"/>
            <p14:sldId id="425"/>
            <p14:sldId id="1622"/>
            <p14:sldId id="401"/>
            <p14:sldId id="327"/>
            <p14:sldId id="404"/>
            <p14:sldId id="1589"/>
            <p14:sldId id="1613"/>
            <p14:sldId id="1591"/>
            <p14:sldId id="1615"/>
            <p14:sldId id="294"/>
            <p14:sldId id="295"/>
            <p14:sldId id="357"/>
            <p14:sldId id="1588"/>
            <p14:sldId id="1616"/>
            <p14:sldId id="1621"/>
            <p14:sldId id="885"/>
          </p14:sldIdLst>
        </p14:section>
        <p14:section name="Section 4: Amazon DynamoDB" id="{02E0178D-569E-F143-9190-A0A729220FB3}">
          <p14:sldIdLst>
            <p14:sldId id="886"/>
            <p14:sldId id="1623"/>
            <p14:sldId id="1624"/>
            <p14:sldId id="315"/>
            <p14:sldId id="407"/>
            <p14:sldId id="406"/>
            <p14:sldId id="405"/>
            <p14:sldId id="403"/>
            <p14:sldId id="1625"/>
            <p14:sldId id="887"/>
          </p14:sldIdLst>
        </p14:section>
        <p14:section name="Section 5: Database security controls" id="{63B9669C-B286-7A4B-B389-3F5DD2ACC2A1}">
          <p14:sldIdLst>
            <p14:sldId id="888"/>
            <p14:sldId id="1626"/>
            <p14:sldId id="1627"/>
          </p14:sldIdLst>
        </p14:section>
        <p14:section name="Section 6: Migrating data into AWS databases" id="{41FC015D-7C14-3D43-B9BD-3DC741F8E4BC}">
          <p14:sldIdLst>
            <p14:sldId id="890"/>
            <p14:sldId id="380"/>
            <p14:sldId id="1628"/>
            <p14:sldId id="414"/>
            <p14:sldId id="520"/>
            <p14:sldId id="824"/>
            <p14:sldId id="427"/>
            <p14:sldId id="504"/>
            <p14:sldId id="1631"/>
            <p14:sldId id="621"/>
          </p14:sldIdLst>
        </p14:section>
        <p14:section name="Module wrap-up" id="{8FB5E8E0-1EF8-A947-81B5-F79059A97EB6}">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6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7D2"/>
    <a:srgbClr val="2617B4"/>
    <a:srgbClr val="2D75E7"/>
    <a:srgbClr val="16966D"/>
    <a:srgbClr val="F5D3E2"/>
    <a:srgbClr val="E6F6F9"/>
    <a:srgbClr val="CEF2F1"/>
    <a:srgbClr val="407AAA"/>
    <a:srgbClr val="4332B0"/>
    <a:srgbClr val="3024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1755" autoAdjust="0"/>
    <p:restoredTop sz="69390" autoAdjust="0"/>
  </p:normalViewPr>
  <p:slideViewPr>
    <p:cSldViewPr snapToGrid="0" snapToObjects="1" showGuides="1">
      <p:cViewPr varScale="1">
        <p:scale>
          <a:sx n="48" d="100"/>
          <a:sy n="48" d="100"/>
        </p:scale>
        <p:origin x="1488" y="28"/>
      </p:cViewPr>
      <p:guideLst>
        <p:guide orient="horz" pos="2160"/>
        <p:guide pos="3840"/>
      </p:guideLst>
    </p:cSldViewPr>
  </p:slideViewPr>
  <p:outlineViewPr>
    <p:cViewPr>
      <p:scale>
        <a:sx n="33" d="100"/>
        <a:sy n="33" d="100"/>
      </p:scale>
      <p:origin x="0" y="-10840"/>
    </p:cViewPr>
  </p:outlineViewPr>
  <p:notesTextViewPr>
    <p:cViewPr>
      <p:scale>
        <a:sx n="100" d="100"/>
        <a:sy n="100" d="100"/>
      </p:scale>
      <p:origin x="0" y="0"/>
    </p:cViewPr>
  </p:notesTextViewPr>
  <p:sorterViewPr>
    <p:cViewPr>
      <p:scale>
        <a:sx n="140" d="100"/>
        <a:sy n="140" d="100"/>
      </p:scale>
      <p:origin x="0" y="0"/>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b-engines.com/en/rank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ws.amazon.com/AmazonRDS/latest/UserGuide/Overview.DBInstance.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aws.amazon.com/AmazonRDS/latest/UserGuide/Concepts.DBInstanceClass.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aws.amazon.com/AmazonRDS/latest/UserGuide/USER_CopySnapshot.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1.awsstatic.com/product-marketing/Aurora/RDS_Aurora_Performance_Assessment_Benchmarking_v1-2.pdf"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1.awsstatic.com/product-marketing/Aurora/RDS_Aurora_PostgreSQL_Performance_Assessment_Benchmarking_V1-0.pdf"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blogs/database/amazon-dynamodb-gaming-use-cases-and-design-pattern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allthingsdistributed.com/2012/01/amazon-dynamodb.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aws.amazon.com/amazondynamodb/latest/developerguide/best-practices-security-preventative.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ws.amazon.com/snowball-edg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7" Type="http://schemas.openxmlformats.org/officeDocument/2006/relationships/hyperlink" Target="https://aws.amazon.com/dynamodb/faqs/"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docs.aws.amazon.com/amazondynamodb/latest/developerguide/" TargetMode="External"/><Relationship Id="rId5" Type="http://schemas.openxmlformats.org/officeDocument/2006/relationships/hyperlink" Target="https://aws.amazon.com/rds/faqs/" TargetMode="External"/><Relationship Id="rId4" Type="http://schemas.openxmlformats.org/officeDocument/2006/relationships/hyperlink" Target="https://docs.aws.amazon.com/AmazonRDS/latest/UserGuide/CHAP_BestPractices.html"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5: Adicionar uma camada de banco de dados.</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Terceiro, quando você escolhe um banco de dados para suas cargas de trabalho específicas, considere o tamanho e o tipo dos objetos que você precisa armazenar.</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Você precisa armazenar estruturas de dados simples, objetos de dados grandes ou ambos?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5534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Finalmente, como uma quarta consideração para a escolha do seu banco de dados, pense nos requisitos de durabilidade para os dados que serão armazenados.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a:t>
            </a:r>
            <a:r>
              <a:rPr lang="pt-BR" b="0" i="1" dirty="0">
                <a:latin typeface="Amazon Ember" panose="020B0603020204020204" pitchFamily="34" charset="0"/>
                <a:ea typeface="Amazon Ember" panose="020B0603020204020204" pitchFamily="34" charset="0"/>
                <a:cs typeface="Amazon Ember" panose="020B0603020204020204" pitchFamily="34" charset="0"/>
              </a:rPr>
              <a:t>durabilidade dos dados </a:t>
            </a:r>
            <a:r>
              <a:rPr lang="pt-BR" dirty="0">
                <a:latin typeface="Amazon Ember" panose="020B0603020204020204" pitchFamily="34" charset="0"/>
                <a:ea typeface="Amazon Ember" panose="020B0603020204020204" pitchFamily="34" charset="0"/>
                <a:cs typeface="Amazon Ember" panose="020B0603020204020204" pitchFamily="34" charset="0"/>
              </a:rPr>
              <a:t>refere-se à garantia de que os dados não serão perdidos e a </a:t>
            </a:r>
            <a:r>
              <a:rPr lang="pt-BR" b="0" i="1" dirty="0">
                <a:latin typeface="Amazon Ember" panose="020B0603020204020204" pitchFamily="34" charset="0"/>
                <a:ea typeface="Amazon Ember" panose="020B0603020204020204" pitchFamily="34" charset="0"/>
                <a:cs typeface="Amazon Ember" panose="020B0603020204020204" pitchFamily="34" charset="0"/>
              </a:rPr>
              <a:t>disponibilidade dos dados </a:t>
            </a:r>
            <a:r>
              <a:rPr lang="pt-BR" dirty="0">
                <a:latin typeface="Amazon Ember" panose="020B0603020204020204" pitchFamily="34" charset="0"/>
                <a:ea typeface="Amazon Ember" panose="020B0603020204020204" pitchFamily="34" charset="0"/>
                <a:cs typeface="Amazon Ember" panose="020B0603020204020204" pitchFamily="34" charset="0"/>
              </a:rPr>
              <a:t>refere-se à capacidade de acessar os dados sempre que você quiser. Qual o nível de durabilidade e disponibilidade dos dados você precisa? Se os dados que você armazena forem absolutamente críticos para a sua empresa, escolha uma solução de banco de dados que mantenha várias cópias redundantes dos dados em vários locais físicos separados geograficamente. Esta solução geralmente resultará em um aumento de custos, por isso é importante equilibrar as necessidades da empresa com as considerações de custo.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Outra consideração importante é saber se as </a:t>
            </a:r>
            <a:r>
              <a:rPr lang="pt-BR" b="0" i="1" dirty="0">
                <a:latin typeface="Amazon Ember" panose="020B0603020204020204" pitchFamily="34" charset="0"/>
                <a:ea typeface="Amazon Ember" panose="020B0603020204020204" pitchFamily="34" charset="0"/>
                <a:cs typeface="Amazon Ember" panose="020B0603020204020204" pitchFamily="34" charset="0"/>
              </a:rPr>
              <a:t>obrigações regulamentares </a:t>
            </a:r>
            <a:r>
              <a:rPr lang="pt-BR" dirty="0">
                <a:latin typeface="Amazon Ember" panose="020B0603020204020204" pitchFamily="34" charset="0"/>
                <a:ea typeface="Amazon Ember" panose="020B0603020204020204" pitchFamily="34" charset="0"/>
                <a:cs typeface="Amazon Ember" panose="020B0603020204020204" pitchFamily="34" charset="0"/>
              </a:rPr>
              <a:t>ou de residência dos dados aplicam-se aos seus dados. Por exemplo, é necessário cumprir alguma lei regional de privacidade de dados? Nesse caso, escolha uma solução de banco de dados que possa oferecer suporte à conformidade.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9058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Você pode escolher entre vários tipos de bancos de dados, muitos dos quais são criados para fins específicos. No entanto, os tipos de banco de dados geralmente se enquadram em uma das duas categorias amplas: relacional ou não relacional.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Os </a:t>
            </a:r>
            <a:r>
              <a:rPr lang="pt-BR" b="0" i="1">
                <a:latin typeface="Amazon Ember" panose="020B0603020204020204" pitchFamily="34" charset="0"/>
                <a:ea typeface="Amazon Ember" panose="020B0603020204020204" pitchFamily="34" charset="0"/>
                <a:cs typeface="Amazon Ember" panose="020B0603020204020204" pitchFamily="34" charset="0"/>
              </a:rPr>
              <a:t>sistemas de banco de dados relacionais </a:t>
            </a:r>
            <a:r>
              <a:rPr lang="pt-BR">
                <a:latin typeface="Amazon Ember" panose="020B0603020204020204" pitchFamily="34" charset="0"/>
                <a:ea typeface="Amazon Ember" panose="020B0603020204020204" pitchFamily="34" charset="0"/>
                <a:cs typeface="Amazon Ember" panose="020B0603020204020204" pitchFamily="34" charset="0"/>
              </a:rPr>
              <a:t>são o tipo mais comum de bancos de dados para a maioria das pessoas. Exemplos tradicionais incluem Microsoft SQL Server, Oracle Database e MySQL.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Os bancos de dados não relacionais foram desenvolvidos mais recentemente, mas já existem há algumas décadas. Eles desempenham um papel essencial no cenário da computação moderna. Exemplos incluem MongoDB, Cassandra e Redis.</a:t>
            </a:r>
          </a:p>
        </p:txBody>
      </p:sp>
    </p:spTree>
    <p:extLst>
      <p:ext uri="{BB962C8B-B14F-4D97-AF65-F5344CB8AC3E}">
        <p14:creationId xmlns:p14="http://schemas.microsoft.com/office/powerpoint/2010/main" val="21378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Os bancos de dados relacionais às vezes são chamados de </a:t>
            </a:r>
            <a:r>
              <a:rPr lang="pt-BR" i="1" dirty="0">
                <a:latin typeface="Amazon Ember" panose="020B0603020204020204" pitchFamily="34" charset="0"/>
                <a:ea typeface="Amazon Ember" panose="020B0603020204020204" pitchFamily="34" charset="0"/>
                <a:cs typeface="Amazon Ember" panose="020B0603020204020204" pitchFamily="34" charset="0"/>
              </a:rPr>
              <a:t>sistema de gerenciamento de bancos de dados relacionais </a:t>
            </a:r>
            <a:r>
              <a:rPr lang="pt-BR" dirty="0">
                <a:latin typeface="Amazon Ember" panose="020B0603020204020204" pitchFamily="34" charset="0"/>
                <a:ea typeface="Amazon Ember" panose="020B0603020204020204" pitchFamily="34" charset="0"/>
                <a:cs typeface="Amazon Ember" panose="020B0603020204020204" pitchFamily="34" charset="0"/>
              </a:rPr>
              <a:t>(RDBMS). Eles ainda são a categoria de banco de dados mais conhecida e mais usada no mundo. Em um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estudo de classificação de bancos de dados feito </a:t>
            </a:r>
            <a:r>
              <a:rPr lang="pt-BR" sz="1100" dirty="0" smtClean="0">
                <a:latin typeface="Amazon Ember" panose="020B0603020204020204" pitchFamily="34" charset="0"/>
                <a:ea typeface="Amazon Ember" panose="020B0603020204020204" pitchFamily="34" charset="0"/>
                <a:cs typeface="Amazon Ember" panose="020B0603020204020204" pitchFamily="34" charset="0"/>
                <a:hlinkClick r:id="rId3"/>
              </a:rPr>
              <a:t>em</a:t>
            </a:r>
            <a:r>
              <a:rPr lang="pt-BR" sz="1100" dirty="0" smtClean="0">
                <a:latin typeface="Amazon Ember" panose="020B0603020204020204" pitchFamily="34" charset="0"/>
                <a:ea typeface="Amazon Ember" panose="020B0603020204020204" pitchFamily="34" charset="0"/>
                <a:cs typeface="Amazon Ember" panose="020B0603020204020204" pitchFamily="34" charset="0"/>
              </a:rPr>
              <a:t> </a:t>
            </a:r>
            <a:r>
              <a:rPr lang="pt-BR" dirty="0" smtClean="0">
                <a:latin typeface="Amazon Ember" panose="020B0603020204020204" pitchFamily="34" charset="0"/>
                <a:ea typeface="Amazon Ember" panose="020B0603020204020204" pitchFamily="34" charset="0"/>
                <a:cs typeface="Amazon Ember" panose="020B0603020204020204" pitchFamily="34" charset="0"/>
              </a:rPr>
              <a:t>2019</a:t>
            </a:r>
            <a:r>
              <a:rPr lang="pt-BR" dirty="0">
                <a:latin typeface="Amazon Ember" panose="020B0603020204020204" pitchFamily="34" charset="0"/>
                <a:ea typeface="Amazon Ember" panose="020B0603020204020204" pitchFamily="34" charset="0"/>
                <a:cs typeface="Amazon Ember" panose="020B0603020204020204" pitchFamily="34" charset="0"/>
              </a:rPr>
              <a:t>, essa categoria representou mais de 75% da pontuação de popularidade em relação a todas as outras. Os quatro principais foram Oracle, MySQL, Microsoft SQL Server e </a:t>
            </a:r>
            <a:r>
              <a:rPr lang="pt-BR" dirty="0" err="1">
                <a:latin typeface="Amazon Ember" panose="020B0603020204020204" pitchFamily="34" charset="0"/>
                <a:ea typeface="Amazon Ember" panose="020B0603020204020204" pitchFamily="34" charset="0"/>
                <a:cs typeface="Amazon Ember" panose="020B0603020204020204" pitchFamily="34" charset="0"/>
              </a:rPr>
              <a:t>PostgreSQL</a:t>
            </a:r>
            <a:r>
              <a:rPr lang="pt-BR" dirty="0">
                <a:latin typeface="Amazon Ember" panose="020B0603020204020204" pitchFamily="34" charset="0"/>
                <a:ea typeface="Amazon Ember" panose="020B0603020204020204" pitchFamily="34" charset="0"/>
                <a:cs typeface="Amazon Ember" panose="020B0603020204020204" pitchFamily="34" charset="0"/>
              </a:rPr>
              <a:t>, que são todos bancos de dados relacionais.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bancos de dados relacionais mantêm sua popularidade por várias razões. Elas incluem </a:t>
            </a:r>
            <a:r>
              <a:rPr lang="pt-BR" b="0" i="1" dirty="0">
                <a:latin typeface="Amazon Ember" panose="020B0603020204020204" pitchFamily="34" charset="0"/>
                <a:ea typeface="Amazon Ember" panose="020B0603020204020204" pitchFamily="34" charset="0"/>
                <a:cs typeface="Amazon Ember" panose="020B0603020204020204" pitchFamily="34" charset="0"/>
              </a:rPr>
              <a:t>facilidade de uso</a:t>
            </a:r>
            <a:r>
              <a:rPr lang="pt-BR" dirty="0">
                <a:latin typeface="Amazon Ember" panose="020B0603020204020204" pitchFamily="34" charset="0"/>
                <a:ea typeface="Amazon Ember" panose="020B0603020204020204" pitchFamily="34" charset="0"/>
                <a:cs typeface="Amazon Ember" panose="020B0603020204020204" pitchFamily="34" charset="0"/>
              </a:rPr>
              <a:t>, controles de </a:t>
            </a:r>
            <a:r>
              <a:rPr lang="pt-BR" b="0" dirty="0">
                <a:latin typeface="Amazon Ember" panose="020B0603020204020204" pitchFamily="34" charset="0"/>
                <a:ea typeface="Amazon Ember" panose="020B0603020204020204" pitchFamily="34" charset="0"/>
                <a:cs typeface="Amazon Ember" panose="020B0603020204020204" pitchFamily="34" charset="0"/>
              </a:rPr>
              <a:t>integridade dos dados</a:t>
            </a:r>
            <a:r>
              <a:rPr lang="pt-BR" dirty="0">
                <a:latin typeface="Amazon Ember" panose="020B0603020204020204" pitchFamily="34" charset="0"/>
                <a:ea typeface="Amazon Ember" panose="020B0603020204020204" pitchFamily="34" charset="0"/>
                <a:cs typeface="Amazon Ember" panose="020B0603020204020204" pitchFamily="34" charset="0"/>
              </a:rPr>
              <a:t>, excelência na redução do armazenamento geral de dados e suporte à linguagem de consulta estruturada (SQL). SQL é uma linguagem muito usada para consultar ou interagir com dados estruturados armazenados em </a:t>
            </a:r>
            <a:r>
              <a:rPr lang="pt-BR" dirty="0" err="1">
                <a:latin typeface="Amazon Ember" panose="020B0603020204020204" pitchFamily="34" charset="0"/>
                <a:ea typeface="Amazon Ember" panose="020B0603020204020204" pitchFamily="34" charset="0"/>
                <a:cs typeface="Amazon Ember" panose="020B0603020204020204" pitchFamily="34" charset="0"/>
              </a:rPr>
              <a:t>RDBMSs</a:t>
            </a:r>
            <a:r>
              <a:rPr lang="pt-BR" dirty="0">
                <a:latin typeface="Amazon Ember" panose="020B0603020204020204" pitchFamily="34" charset="0"/>
                <a:ea typeface="Amazon Ember" panose="020B0603020204020204" pitchFamily="34" charset="0"/>
                <a:cs typeface="Amazon Ember" panose="020B0603020204020204" pitchFamily="34" charset="0"/>
              </a:rPr>
              <a:t>, e tem o suporte da maioria dos fornecedores.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Se o seu caso de uso se adapta às </a:t>
            </a:r>
            <a:r>
              <a:rPr lang="pt-BR" b="0" i="1" dirty="0">
                <a:latin typeface="Amazon Ember" panose="020B0603020204020204" pitchFamily="34" charset="0"/>
                <a:ea typeface="Amazon Ember" panose="020B0603020204020204" pitchFamily="34" charset="0"/>
                <a:cs typeface="Amazon Ember" panose="020B0603020204020204" pitchFamily="34" charset="0"/>
              </a:rPr>
              <a:t>regras rígidas de esquema, </a:t>
            </a:r>
            <a:r>
              <a:rPr lang="pt-BR" dirty="0">
                <a:latin typeface="Amazon Ember" panose="020B0603020204020204" pitchFamily="34" charset="0"/>
                <a:ea typeface="Amazon Ember" panose="020B0603020204020204" pitchFamily="34" charset="0"/>
                <a:cs typeface="Amazon Ember" panose="020B0603020204020204" pitchFamily="34" charset="0"/>
              </a:rPr>
              <a:t>em que a estrutura do esquema é bem definida e não precisa ser alterada com frequência, um banco de dados relacional é uma boa opção. As transações dos bancos de dados relacionais também são compatíveis com o padrão </a:t>
            </a:r>
            <a:r>
              <a:rPr lang="pt-BR" b="0" i="1" dirty="0">
                <a:latin typeface="Amazon Ember" panose="020B0603020204020204" pitchFamily="34" charset="0"/>
                <a:ea typeface="Amazon Ember" panose="020B0603020204020204" pitchFamily="34" charset="0"/>
                <a:cs typeface="Amazon Ember" panose="020B0603020204020204" pitchFamily="34" charset="0"/>
              </a:rPr>
              <a:t>ACID</a:t>
            </a:r>
            <a:r>
              <a:rPr lang="pt-BR" dirty="0">
                <a:latin typeface="Amazon Ember" panose="020B0603020204020204" pitchFamily="34" charset="0"/>
                <a:ea typeface="Amazon Ember" panose="020B0603020204020204" pitchFamily="34" charset="0"/>
                <a:cs typeface="Amazon Ember" panose="020B0603020204020204" pitchFamily="34" charset="0"/>
              </a:rPr>
              <a:t>, o que significa que garantem a integridade dos dados por meio de transações que são </a:t>
            </a:r>
            <a:r>
              <a:rPr lang="pt-BR" i="1" dirty="0">
                <a:latin typeface="Amazon Ember" panose="020B0603020204020204" pitchFamily="34" charset="0"/>
                <a:ea typeface="Amazon Ember" panose="020B0603020204020204" pitchFamily="34" charset="0"/>
                <a:cs typeface="Amazon Ember" panose="020B0603020204020204" pitchFamily="34" charset="0"/>
              </a:rPr>
              <a:t>atômicas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i="1" dirty="0">
                <a:latin typeface="Amazon Ember" panose="020B0603020204020204" pitchFamily="34" charset="0"/>
                <a:ea typeface="Amazon Ember" panose="020B0603020204020204" pitchFamily="34" charset="0"/>
                <a:cs typeface="Amazon Ember" panose="020B0603020204020204" pitchFamily="34" charset="0"/>
              </a:rPr>
              <a:t>consistentes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i="1" dirty="0">
                <a:latin typeface="Amazon Ember" panose="020B0603020204020204" pitchFamily="34" charset="0"/>
                <a:ea typeface="Amazon Ember" panose="020B0603020204020204" pitchFamily="34" charset="0"/>
                <a:cs typeface="Amazon Ember" panose="020B0603020204020204" pitchFamily="34" charset="0"/>
              </a:rPr>
              <a:t>isoladas</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i="1" dirty="0">
                <a:latin typeface="Amazon Ember" panose="020B0603020204020204" pitchFamily="34" charset="0"/>
                <a:ea typeface="Amazon Ember" panose="020B0603020204020204" pitchFamily="34" charset="0"/>
                <a:cs typeface="Amazon Ember" panose="020B0603020204020204" pitchFamily="34" charset="0"/>
              </a:rPr>
              <a:t>duráveis</a:t>
            </a:r>
            <a:r>
              <a:rPr lang="pt-BR" dirty="0">
                <a:latin typeface="Amazon Ember" panose="020B0603020204020204" pitchFamily="34" charset="0"/>
                <a:ea typeface="Amazon Ember" panose="020B0603020204020204" pitchFamily="34" charset="0"/>
                <a:cs typeface="Amazon Ember" panose="020B0603020204020204" pitchFamily="34" charset="0"/>
              </a:rPr>
              <a:t>. No entanto, se a aplicação precisar de uma capacidade de leitura/gravação extrema, um banco de dados relacional pode não ser a escolha certa. Finalmente, a performance extrema é uma característica dos bancos de dados relacionais quando você os compara com outras opções. No entanto, um banco de dados relacional pode ser a melhor solução com o menor esforço para muitos casos de uso.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35548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50326"/>
          </a:xfrm>
        </p:spPr>
        <p:txBody>
          <a:bodyPr rtlCol="0"/>
          <a:lstStyle/>
          <a:p>
            <a:pPr lvl="0" defTabSz="913395" rtl="0">
              <a:defRPr/>
            </a:pPr>
            <a:r>
              <a:rPr lang="pt-BR" dirty="0">
                <a:latin typeface="Amazon Ember" panose="020B0603020204020204" pitchFamily="34" charset="0"/>
                <a:ea typeface="Amazon Ember" panose="020B0603020204020204" pitchFamily="34" charset="0"/>
                <a:cs typeface="Amazon Ember" panose="020B0603020204020204" pitchFamily="34" charset="0"/>
              </a:rPr>
              <a:t>Os bancos de dados não relacionais às vezes são chamados </a:t>
            </a:r>
            <a:r>
              <a:rPr lang="pt-BR" i="1" dirty="0">
                <a:latin typeface="Amazon Ember" panose="020B0603020204020204" pitchFamily="34" charset="0"/>
                <a:ea typeface="Amazon Ember" panose="020B0603020204020204" pitchFamily="34" charset="0"/>
                <a:cs typeface="Amazon Ember" panose="020B0603020204020204" pitchFamily="34" charset="0"/>
              </a:rPr>
              <a:t>de bancos de dados NoSQL. </a:t>
            </a:r>
            <a:r>
              <a:rPr lang="pt-BR" i="0" dirty="0">
                <a:latin typeface="Amazon Ember" panose="020B0603020204020204" pitchFamily="34" charset="0"/>
                <a:ea typeface="Amazon Ember" panose="020B0603020204020204" pitchFamily="34" charset="0"/>
                <a:cs typeface="Amazon Ember" panose="020B0603020204020204" pitchFamily="34" charset="0"/>
              </a:rPr>
              <a:t>Eles são diferentes </a:t>
            </a:r>
            <a:r>
              <a:rPr lang="pt-BR" dirty="0">
                <a:latin typeface="Amazon Ember" panose="020B0603020204020204" pitchFamily="34" charset="0"/>
                <a:ea typeface="Amazon Ember" panose="020B0603020204020204" pitchFamily="34" charset="0"/>
                <a:cs typeface="Amazon Ember" panose="020B0603020204020204" pitchFamily="34" charset="0"/>
              </a:rPr>
              <a:t>dos bancos de dados relacionais porque são criados especificamente para modelos de dados específicos e possuem esquemas flexíveis para criar aplicações modernas. Os bancos de dados não relacionais são muito procurados devido a sua </a:t>
            </a:r>
            <a:r>
              <a:rPr lang="pt-BR" b="0" i="1" dirty="0">
                <a:latin typeface="Amazon Ember" panose="020B0603020204020204" pitchFamily="34" charset="0"/>
                <a:ea typeface="Amazon Ember" panose="020B0603020204020204" pitchFamily="34" charset="0"/>
                <a:cs typeface="Amazon Ember" panose="020B0603020204020204" pitchFamily="34" charset="0"/>
              </a:rPr>
              <a:t>flexibilidade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escalabilidade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alta performance</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b="0" i="1" dirty="0">
                <a:latin typeface="Amazon Ember" panose="020B0603020204020204" pitchFamily="34" charset="0"/>
                <a:ea typeface="Amazon Ember" panose="020B0603020204020204" pitchFamily="34" charset="0"/>
                <a:cs typeface="Amazon Ember" panose="020B0603020204020204" pitchFamily="34" charset="0"/>
              </a:rPr>
              <a:t>APIs altamente funcionais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defTabSz="913395" rtl="0">
              <a:defRPr/>
            </a:pPr>
            <a:r>
              <a:rPr lang="pt-BR" dirty="0">
                <a:latin typeface="Amazon Ember" panose="020B0603020204020204" pitchFamily="34" charset="0"/>
                <a:ea typeface="Amazon Ember" panose="020B0603020204020204" pitchFamily="34" charset="0"/>
                <a:cs typeface="Amazon Ember" panose="020B0603020204020204" pitchFamily="34" charset="0"/>
              </a:rPr>
              <a:t>Eles usam vários modelos de dados, incluindo chave-valor, gráfico, documento, memória e pesquisa.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esquemas NoSQL são dinâmicos. Por exemplo, uma linha não precisa conter dados para cada coluna. Além disso, um banco de dados NoSQL pode ser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dimensionado horizontalmente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aumentando o número de servidores em que ele é executado.</a:t>
            </a:r>
          </a:p>
          <a:p>
            <a:pPr rtl="0"/>
            <a:endParaRPr lang="en-US"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bancos de dados não relacionais têm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esquemas flexíveis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onde cada objeto pode ter uma estrutura diferente</a:t>
            </a:r>
            <a:r>
              <a:rPr lang="pt-BR" dirty="0">
                <a:latin typeface="Amazon Ember" panose="020B0603020204020204" pitchFamily="34" charset="0"/>
                <a:ea typeface="Amazon Ember" panose="020B0603020204020204" pitchFamily="34" charset="0"/>
                <a:cs typeface="Amazon Ember" panose="020B0603020204020204" pitchFamily="34" charset="0"/>
              </a:rPr>
              <a:t>. Eles podem armazenar dados estruturados (como registros de banco de dados relacionais), dados semiestruturados (como documentos JavaScript Object Notation ou JSON) e dados não estruturados (como arquivos de fotos ou mensagens de e-mail). Os bancos de dados não relacionais funcionam bem quando os dados podem ter inconsistências estruturais.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Finalmente, os bancos de dados não relacionais são otimizados para modelos de dados específicos e padrões de acesso que permitem </a:t>
            </a:r>
            <a:r>
              <a:rPr lang="pt-BR" b="0" i="1" dirty="0">
                <a:latin typeface="Amazon Ember" panose="020B0603020204020204" pitchFamily="34" charset="0"/>
                <a:ea typeface="Amazon Ember" panose="020B0603020204020204" pitchFamily="34" charset="0"/>
                <a:cs typeface="Amazon Ember" panose="020B0603020204020204" pitchFamily="34" charset="0"/>
              </a:rPr>
              <a:t>melhor performance </a:t>
            </a:r>
            <a:r>
              <a:rPr lang="pt-BR" dirty="0">
                <a:latin typeface="Amazon Ember" panose="020B0603020204020204" pitchFamily="34" charset="0"/>
                <a:ea typeface="Amazon Ember" panose="020B0603020204020204" pitchFamily="34" charset="0"/>
                <a:cs typeface="Amazon Ember" panose="020B0603020204020204" pitchFamily="34" charset="0"/>
              </a:rPr>
              <a:t>em vez de tentar alcançar a funcionalidade dos bancos de dados relacionais.</a:t>
            </a:r>
          </a:p>
        </p:txBody>
      </p:sp>
    </p:spTree>
    <p:extLst>
      <p:ext uri="{BB962C8B-B14F-4D97-AF65-F5344CB8AC3E}">
        <p14:creationId xmlns:p14="http://schemas.microsoft.com/office/powerpoint/2010/main" val="67463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u="none" strike="noStrike"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Agora que você aprendeu sobre as distinções entre banco de dados relacional e não relacional, considere algumas ofertas de banco de dados da Amazon que se encaixam nessas duas categorias.</a:t>
            </a:r>
            <a:endParaRPr lang="en-US"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Entre as ofertas de banco de dados </a:t>
            </a:r>
            <a:r>
              <a:rPr lang="pt-BR" b="0" i="1">
                <a:latin typeface="Amazon Ember" panose="020B0603020204020204" pitchFamily="34" charset="0"/>
                <a:ea typeface="Amazon Ember" panose="020B0603020204020204" pitchFamily="34" charset="0"/>
                <a:cs typeface="Amazon Ember" panose="020B0603020204020204" pitchFamily="34" charset="0"/>
              </a:rPr>
              <a:t>relacional</a:t>
            </a:r>
            <a:r>
              <a:rPr lang="pt-BR">
                <a:latin typeface="Amazon Ember" panose="020B0603020204020204" pitchFamily="34" charset="0"/>
                <a:ea typeface="Amazon Ember" panose="020B0603020204020204" pitchFamily="34" charset="0"/>
                <a:cs typeface="Amazon Ember" panose="020B0603020204020204" pitchFamily="34" charset="0"/>
              </a:rPr>
              <a:t> mais usadas estão o Amazon RDS, Amazon Redshift e Amazon Aurora.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Da mesma forma, alguns dos bancos de dados </a:t>
            </a:r>
            <a:r>
              <a:rPr lang="pt-BR" b="0" i="1">
                <a:latin typeface="Amazon Ember" panose="020B0603020204020204" pitchFamily="34" charset="0"/>
                <a:ea typeface="Amazon Ember" panose="020B0603020204020204" pitchFamily="34" charset="0"/>
                <a:cs typeface="Amazon Ember" panose="020B0603020204020204" pitchFamily="34" charset="0"/>
              </a:rPr>
              <a:t>não relacionais</a:t>
            </a:r>
            <a:r>
              <a:rPr lang="pt-BR">
                <a:latin typeface="Amazon Ember" panose="020B0603020204020204" pitchFamily="34" charset="0"/>
                <a:ea typeface="Amazon Ember" panose="020B0603020204020204" pitchFamily="34" charset="0"/>
                <a:cs typeface="Amazon Ember" panose="020B0603020204020204" pitchFamily="34" charset="0"/>
              </a:rPr>
              <a:t> mais usados são o Amazon DynamoDB, Amazon ElastiCache e Amazon Neptune.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lvl="0" rtl="0"/>
            <a:r>
              <a:rPr lang="pt-BR">
                <a:latin typeface="Amazon Ember" panose="020B0603020204020204" pitchFamily="34" charset="0"/>
                <a:ea typeface="Amazon Ember" panose="020B0603020204020204" pitchFamily="34" charset="0"/>
                <a:cs typeface="Amazon Ember" panose="020B0603020204020204" pitchFamily="34" charset="0"/>
              </a:rPr>
              <a:t>Neste módulo, você explorará tanto o Amazon RDS quanto o Amazon DynamoDB com mais profundidade. Para obter uma lista completa dos serviços de banco de dados disponíveis na AWS e os casos de uso mais comuns, consulte a </a:t>
            </a:r>
            <a:r>
              <a:rPr lang="pt-BR" u="sng">
                <a:latin typeface="Amazon Ember" panose="020B0603020204020204" pitchFamily="34" charset="0"/>
                <a:ea typeface="Amazon Ember" panose="020B0603020204020204" pitchFamily="34" charset="0"/>
                <a:cs typeface="Amazon Ember" panose="020B0603020204020204" pitchFamily="34" charset="0"/>
                <a:hlinkClick r:id="rId3"/>
              </a:rPr>
              <a:t>página da visão geral dos bancos de dados AWS</a:t>
            </a:r>
            <a:r>
              <a:rPr lang="pt-BR">
                <a:latin typeface="Amazon Ember" panose="020B0603020204020204" pitchFamily="34" charset="0"/>
                <a:ea typeface="Amazon Ember" panose="020B0603020204020204" pitchFamily="34" charset="0"/>
                <a:cs typeface="Amazon Ember" panose="020B0603020204020204" pitchFamily="34" charset="0"/>
              </a:rPr>
              <a:t>.</a:t>
            </a:r>
            <a:endParaRPr lang="en-US" u="sng" dirty="0">
              <a:latin typeface="Amazon Ember" panose="020B0603020204020204" pitchFamily="34" charset="0"/>
              <a:ea typeface="Amazon Ember" panose="020B0603020204020204" pitchFamily="34" charset="0"/>
              <a:cs typeface="Amazon Ember" panose="020B0603020204020204" pitchFamily="34" charset="0"/>
              <a:hlinkClick r:id="rId3"/>
            </a:endParaRPr>
          </a:p>
        </p:txBody>
      </p:sp>
    </p:spTree>
    <p:extLst>
      <p:ext uri="{BB962C8B-B14F-4D97-AF65-F5344CB8AC3E}">
        <p14:creationId xmlns:p14="http://schemas.microsoft.com/office/powerpoint/2010/main" val="101054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solidFill>
                  <a:srgbClr val="000000"/>
                </a:solidFill>
                <a:latin typeface="Amazon Ember" panose="020B0603020204020204" pitchFamily="34" charset="0"/>
                <a:ea typeface="Amazon Ember" panose="020B0603020204020204" pitchFamily="34" charset="0"/>
                <a:cs typeface="Amazon Ember" panose="020B0603020204020204" pitchFamily="34" charset="0"/>
              </a:rPr>
              <a:t>Ao escolher um banco de dados, considere os requisitos de armazenamento e escalabilidade, o tipo e o tamanho dos objetos a serem armazenados e os requisitos de durabilidade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solidFill>
                  <a:srgbClr val="000000"/>
                </a:solidFill>
                <a:latin typeface="Amazon Ember" panose="020B0603020204020204" pitchFamily="34" charset="0"/>
                <a:ea typeface="Amazon Ember" panose="020B0603020204020204" pitchFamily="34" charset="0"/>
                <a:cs typeface="Amazon Ember" panose="020B0603020204020204" pitchFamily="34" charset="0"/>
              </a:rPr>
              <a:t>Os bancos de dados relacionais têm regras rígidas de esquema, fornecem integridade de dados e oferecem suporte a SQL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solidFill>
                  <a:srgbClr val="000000"/>
                </a:solidFill>
                <a:latin typeface="Amazon Ember" panose="020B0603020204020204" pitchFamily="34" charset="0"/>
                <a:ea typeface="Amazon Ember" panose="020B0603020204020204" pitchFamily="34" charset="0"/>
                <a:cs typeface="Amazon Ember" panose="020B0603020204020204" pitchFamily="34" charset="0"/>
              </a:rPr>
              <a:t>Os bancos de dados não relacionais são dimensionados horizontalmente, oferecem maior escalabilidade e flexibilidade e funcionam bem para dados semiestruturados e não estruturados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77572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3: Amazon RDS.</a:t>
            </a:r>
          </a:p>
        </p:txBody>
      </p:sp>
    </p:spTree>
    <p:extLst>
      <p:ext uri="{BB962C8B-B14F-4D97-AF65-F5344CB8AC3E}">
        <p14:creationId xmlns:p14="http://schemas.microsoft.com/office/powerpoint/2010/main" val="121873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é um serviço de banco de dados relacional totalmente gerenciado que cria e opera um banco de dados relacional na nuvem. Porém, antes de conhecer mais detalhes sobre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você primeiro analisará as vantagens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como um serviço de banco de dados </a:t>
            </a:r>
            <a:r>
              <a:rPr lang="pt-BR" i="1" dirty="0">
                <a:latin typeface="Amazon Ember" panose="020B0603020204020204" pitchFamily="34" charset="0"/>
                <a:ea typeface="Amazon Ember" panose="020B0603020204020204" pitchFamily="34" charset="0"/>
                <a:cs typeface="Amazon Ember" panose="020B0603020204020204" pitchFamily="34" charset="0"/>
              </a:rPr>
              <a:t>gerenciado</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49205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050574"/>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você considerará algumas das vantagens do uso de serviços de banco de dados da AWS gerenciados.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caso de uso mostrado à esquerda, você hospeda o banco de dados no datacenter </a:t>
            </a:r>
            <a:r>
              <a:rPr lang="pt-BR" b="0" i="1" dirty="0" err="1">
                <a:latin typeface="Amazon Ember" panose="020B0603020204020204" pitchFamily="34" charset="0"/>
                <a:ea typeface="Amazon Ember" panose="020B0603020204020204" pitchFamily="34" charset="0"/>
                <a:cs typeface="Amazon Ember" panose="020B0603020204020204" pitchFamily="34" charset="0"/>
              </a:rPr>
              <a:t>on-premises</a:t>
            </a:r>
            <a:r>
              <a:rPr lang="pt-BR" dirty="0">
                <a:latin typeface="Amazon Ember" panose="020B0603020204020204" pitchFamily="34" charset="0"/>
                <a:ea typeface="Amazon Ember" panose="020B0603020204020204" pitchFamily="34" charset="0"/>
                <a:cs typeface="Amazon Ember" panose="020B0603020204020204" pitchFamily="34" charset="0"/>
              </a:rPr>
              <a:t>. Neste caso, você é responsável por tudo. Você deverá fornecer os servidores físicos necessários, manter os sistemas operacionais dos servidores onde os bancos de dados são executados e realizar instalações e patches de software no banco de dados. Você também deverá realizar backups, configurar soluções de alta disponibilidade e escalabilidade e otimizar as aplicações que usam o banco de dados.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caso de uso centralizado, você instalará um </a:t>
            </a:r>
            <a:r>
              <a:rPr lang="pt-BR" b="0" i="1" dirty="0">
                <a:latin typeface="Amazon Ember" panose="020B0603020204020204" pitchFamily="34" charset="0"/>
                <a:ea typeface="Amazon Ember" panose="020B0603020204020204" pitchFamily="34" charset="0"/>
                <a:cs typeface="Amazon Ember" panose="020B0603020204020204" pitchFamily="34" charset="0"/>
              </a:rPr>
              <a:t>banco de dados em uma ou mais instâncias do </a:t>
            </a:r>
            <a:r>
              <a:rPr lang="pt-BR" b="0" i="1" dirty="0" err="1">
                <a:latin typeface="Amazon Ember" panose="020B0603020204020204" pitchFamily="34" charset="0"/>
                <a:ea typeface="Amazon Ember" panose="020B0603020204020204" pitchFamily="34" charset="0"/>
                <a:cs typeface="Amazon Ember" panose="020B0603020204020204" pitchFamily="34" charset="0"/>
              </a:rPr>
              <a:t>Amazon</a:t>
            </a:r>
            <a:r>
              <a:rPr lang="pt-BR" b="0" i="1" dirty="0">
                <a:latin typeface="Amazon Ember" panose="020B0603020204020204" pitchFamily="34" charset="0"/>
                <a:ea typeface="Amazon Ember" panose="020B0603020204020204" pitchFamily="34" charset="0"/>
                <a:cs typeface="Amazon Ember" panose="020B0603020204020204" pitchFamily="34" charset="0"/>
              </a:rPr>
              <a:t> EC2</a:t>
            </a:r>
            <a:r>
              <a:rPr lang="pt-BR" b="0" dirty="0">
                <a:latin typeface="Amazon Ember" panose="020B0603020204020204" pitchFamily="34" charset="0"/>
                <a:ea typeface="Amazon Ember" panose="020B0603020204020204" pitchFamily="34" charset="0"/>
                <a:cs typeface="Amazon Ember" panose="020B0603020204020204" pitchFamily="34" charset="0"/>
              </a:rPr>
              <a:t>. Nesse caso, a </a:t>
            </a:r>
            <a:r>
              <a:rPr lang="pt-BR" dirty="0">
                <a:latin typeface="Amazon Ember" panose="020B0603020204020204" pitchFamily="34" charset="0"/>
                <a:ea typeface="Amazon Ember" panose="020B0603020204020204" pitchFamily="34" charset="0"/>
                <a:cs typeface="Amazon Ember" panose="020B0603020204020204" pitchFamily="34" charset="0"/>
              </a:rPr>
              <a:t>AWS administra a manutenção do ambiente do datacenter físico e o SO é pré-instalado na instância do EC2 que você executar. No entanto, você continuará responsável por cada camada de configuração acima da instalação do SO, o que significa que você deverá gerenciar vários recursos manualmente.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A </a:t>
            </a:r>
            <a:r>
              <a:rPr lang="pt-BR" b="0" i="1" dirty="0">
                <a:latin typeface="Amazon Ember" panose="020B0603020204020204" pitchFamily="34" charset="0"/>
                <a:ea typeface="Amazon Ember" panose="020B0603020204020204" pitchFamily="34" charset="0"/>
                <a:cs typeface="Amazon Ember" panose="020B0603020204020204" pitchFamily="34" charset="0"/>
              </a:rPr>
              <a:t>oferta de banco de dados gerenciado da AWS </a:t>
            </a:r>
            <a:r>
              <a:rPr lang="pt-BR" b="0" dirty="0">
                <a:latin typeface="Amazon Ember" panose="020B0603020204020204" pitchFamily="34" charset="0"/>
                <a:ea typeface="Amazon Ember" panose="020B0603020204020204" pitchFamily="34" charset="0"/>
                <a:cs typeface="Amazon Ember" panose="020B0603020204020204" pitchFamily="34" charset="0"/>
              </a:rPr>
              <a:t>encontra-se no caso de uso à direita.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Essas soluções fornecem alta disponibilidade, escalabilidade e backups de banco de dados como opções internas que você pode configurar. A AWS é responsável por gerenciar as tarefas comuns e repetitivas de administração do banco de dados. Você será responsável somente por otimizar a aplicação e por garantir que a camada de banco de dados funcione de forma eficiente para ela.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44909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26758"/>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Considerações sobre a camada do banco de dados</a:t>
            </a:r>
          </a:p>
          <a:p>
            <a:pPr marL="228600" indent="-228600" rtl="0">
              <a:buFont typeface="+mj-lt"/>
              <a:buAutoNum type="arabicPeriod"/>
            </a:pP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a:t>
            </a:r>
          </a:p>
          <a:p>
            <a:pPr marL="228600" indent="-228600" rtl="0">
              <a:buFont typeface="+mj-lt"/>
              <a:buAutoNum type="arabicPeriod"/>
            </a:pP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endPar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Controles de segurança do banco de dados</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Migrar dados para os bancos de dados da AWS</a:t>
            </a:r>
          </a:p>
          <a:p>
            <a:pPr marL="0" indent="0" rtl="0">
              <a:buFont typeface="+mj-lt"/>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mj-lt"/>
              <a:buNone/>
            </a:pPr>
            <a:r>
              <a:rPr lang="pt-BR" dirty="0">
                <a:latin typeface="Amazon Ember" panose="020B0603020204020204" pitchFamily="34" charset="0"/>
                <a:ea typeface="Amazon Ember" panose="020B0603020204020204" pitchFamily="34" charset="0"/>
                <a:cs typeface="Amazon Ember" panose="020B0603020204020204" pitchFamily="34" charset="0"/>
              </a:rPr>
              <a:t>Este módulo também inclui:</a:t>
            </a:r>
          </a:p>
          <a:p>
            <a:pPr marL="0" indent="0" rtl="0">
              <a:buFont typeface="+mj-lt"/>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demonstração </a:t>
            </a:r>
            <a:r>
              <a:rPr lang="pt-BR" b="0" i="0" dirty="0">
                <a:latin typeface="Amazon Ember" panose="020B0603020204020204" pitchFamily="34" charset="0"/>
                <a:ea typeface="Amazon Ember" panose="020B0603020204020204" pitchFamily="34" charset="0"/>
                <a:cs typeface="Amazon Ember" panose="020B0603020204020204" pitchFamily="34" charset="0"/>
              </a:rPr>
              <a:t>da configuração automatizada de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backup e réplica de leitura do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Relational</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Database</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Service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laboratório guiado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onde você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 um banco de dados do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 se conecta a ele usando uma aplicação Web simples.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laboratório de desafio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que desafia você a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migrar dados de um banco de dados executado em uma instância do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Compute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EC2) para um banco de dados do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fazer um teste de conhecimento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testar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sua compreensão dos principais conceitos abordados neste módulo.</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Relational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Database</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é um serviço de banco de dados relacional totalmente gerenciado.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Normalmente,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é usado quando o padrão de acesso for transacional ou para fazer análise de dados leves.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Como um banco de dados relacional, o tamanho ideal dos dados varia de baixo volume de </a:t>
            </a:r>
            <a:r>
              <a:rPr lang="pt-BR" dirty="0" err="1">
                <a:latin typeface="Amazon Ember" panose="020B0603020204020204" pitchFamily="34" charset="0"/>
                <a:ea typeface="Amazon Ember" panose="020B0603020204020204" pitchFamily="34" charset="0"/>
                <a:cs typeface="Amazon Ember" panose="020B0603020204020204" pitchFamily="34" charset="0"/>
              </a:rPr>
              <a:t>terabytes</a:t>
            </a:r>
            <a:r>
              <a:rPr lang="pt-BR" dirty="0">
                <a:latin typeface="Amazon Ember" panose="020B0603020204020204" pitchFamily="34" charset="0"/>
                <a:ea typeface="Amazon Ember" panose="020B0603020204020204" pitchFamily="34" charset="0"/>
                <a:cs typeface="Amazon Ember" panose="020B0603020204020204" pitchFamily="34" charset="0"/>
              </a:rPr>
              <a:t> até um alto volume. À medida que os requisitos de armazenamento aumentam, você pode provisionar armazenamento adicional. O mecanismo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Aurora aumentará automaticamente o tamanho do banco de dados, à medida que a necessidade de armazenamento do banco de dados aumenta. Ele pode ser dimensionado até um máximo de 64 TB, ou o máximo que for definido por você. Os mecanismos MySQL, </a:t>
            </a:r>
            <a:r>
              <a:rPr lang="pt-BR" dirty="0" err="1">
                <a:latin typeface="Amazon Ember" panose="020B0603020204020204" pitchFamily="34" charset="0"/>
                <a:ea typeface="Amazon Ember" panose="020B0603020204020204" pitchFamily="34" charset="0"/>
                <a:cs typeface="Amazon Ember" panose="020B0603020204020204" pitchFamily="34" charset="0"/>
              </a:rPr>
              <a:t>MariaDB</a:t>
            </a:r>
            <a:r>
              <a:rPr lang="pt-BR" dirty="0">
                <a:latin typeface="Amazon Ember" panose="020B0603020204020204" pitchFamily="34" charset="0"/>
                <a:ea typeface="Amazon Ember" panose="020B0603020204020204" pitchFamily="34" charset="0"/>
                <a:cs typeface="Amazon Ember" panose="020B0603020204020204" pitchFamily="34" charset="0"/>
              </a:rPr>
              <a:t>, Oracle e </a:t>
            </a:r>
            <a:r>
              <a:rPr lang="pt-BR" dirty="0" err="1">
                <a:latin typeface="Amazon Ember" panose="020B0603020204020204" pitchFamily="34" charset="0"/>
                <a:ea typeface="Amazon Ember" panose="020B0603020204020204" pitchFamily="34" charset="0"/>
                <a:cs typeface="Amazon Ember" panose="020B0603020204020204" pitchFamily="34" charset="0"/>
              </a:rPr>
              <a:t>PostgreSQL</a:t>
            </a:r>
            <a:r>
              <a:rPr lang="pt-BR" dirty="0">
                <a:latin typeface="Amazon Ember" panose="020B0603020204020204" pitchFamily="34" charset="0"/>
                <a:ea typeface="Amazon Ember" panose="020B0603020204020204" pitchFamily="34" charset="0"/>
                <a:cs typeface="Amazon Ember" panose="020B0603020204020204" pitchFamily="34" charset="0"/>
              </a:rPr>
              <a:t> permitem dimensionar até 32 TB de armazenamento. O Microsoft SQL Server suporta até 16 TB. O dimensionamento de armazenamento é dinâmico, sem tempo de inatividade.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termos de </a:t>
            </a:r>
            <a:r>
              <a:rPr lang="pt-BR" b="0" i="1" dirty="0">
                <a:latin typeface="Amazon Ember" panose="020B0603020204020204" pitchFamily="34" charset="0"/>
                <a:ea typeface="Amazon Ember" panose="020B0603020204020204" pitchFamily="34" charset="0"/>
                <a:cs typeface="Amazon Ember" panose="020B0603020204020204" pitchFamily="34" charset="0"/>
              </a:rPr>
              <a:t>performance</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oferece duas opções. Primeiro, ele oferece a opção de armazenamento com suporte de unidade de estado sólido (SSD) para uso geral. A opção SSD oferece uma linha de base consistente de 3 IOPS por GB provisionado e pode chegar a até 3.000 IOPS acima da linha de base. Esse tipo de armazenamento atende a uma grande variedade de cargas de trabalho de banco de dados. Há também uma opção de armazenamento SSD de IOPS provisionada, que funciona bem para cargas de trabalho de banco de dados transacionais com uso intenso de 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2264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Como uma oferta de banco de dados relacional,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é uma boa opção para aplicações que possuem dados complexos e bem estruturados.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é uma boa escolha quando suas cargas de trabalho precisam combinar e associar conjuntos de dados com frequência, e precisam de regras de sintaxe rigidamente aplicadas. Por exemplo,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é frequentemente usado para apoiar aplicações tradicionais, aplicações de planejamento de recursos corporativos (ERP), aplicações para o gerenciamento de relacionamento com o cliente (CRM) e aplicações de comércio eletrônico.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 oferece seis mecanismos de banco de dados, incluindo Microsoft SQL Server, Oracle</a:t>
            </a:r>
            <a:r>
              <a:rPr lang="pt-BR" dirty="0">
                <a:latin typeface="Amazon Ember" panose="020B0603020204020204" pitchFamily="34" charset="0"/>
                <a:ea typeface="Amazon Ember" panose="020B0603020204020204" pitchFamily="34" charset="0"/>
                <a:cs typeface="Amazon Ember" panose="020B0603020204020204" pitchFamily="34" charset="0"/>
              </a:rPr>
              <a:t>, MySQL, </a:t>
            </a:r>
            <a:r>
              <a:rPr lang="pt-BR" dirty="0" err="1">
                <a:latin typeface="Amazon Ember" panose="020B0603020204020204" pitchFamily="34" charset="0"/>
                <a:ea typeface="Amazon Ember" panose="020B0603020204020204" pitchFamily="34" charset="0"/>
                <a:cs typeface="Amazon Ember" panose="020B0603020204020204" pitchFamily="34" charset="0"/>
              </a:rPr>
              <a:t>PostgreSQL</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Aurora e </a:t>
            </a:r>
            <a:r>
              <a:rPr lang="pt-BR" dirty="0" err="1">
                <a:latin typeface="Amazon Ember" panose="020B0603020204020204" pitchFamily="34" charset="0"/>
                <a:ea typeface="Amazon Ember" panose="020B0603020204020204" pitchFamily="34" charset="0"/>
                <a:cs typeface="Amazon Ember" panose="020B0603020204020204" pitchFamily="34" charset="0"/>
              </a:rPr>
              <a:t>MariaDB</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60953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400" cy="3235926"/>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Todos os tipos de banco de dados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são executados em um servidor, com exceção do Aurora, que pode ser executado como uma opção sem servidor.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está disponível em vários tipos de instância de banco de dados, que são otimizadas para diferentes tipos de cargas de trabalho.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família T de tipos de instância fornece um nível de linha de base da performance da CPU com a capacidade de intermitência do uso da CPU a qualquer momento durante o tempo necessário. Por exemplo, as instâncias T3 equilibram os recursos de computação, memória e rede, e funcionam bem em cargas de trabalho de banco de dados com uso moderado da CPU que enfrentam picos temporários de uso.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família M de instâncias é outra opção para uso geral. No entanto, a família M oferece opções adicionais para cargas de trabalho com uso intenso de CPU. As instâncias M </a:t>
            </a:r>
            <a:r>
              <a:rPr lang="pt-BR" dirty="0">
                <a:latin typeface="Amazon Ember" panose="020B0603020204020204" pitchFamily="34" charset="0"/>
                <a:ea typeface="Amazon Ember" panose="020B0603020204020204" pitchFamily="34" charset="0"/>
                <a:cs typeface="Amazon Ember" panose="020B0603020204020204" pitchFamily="34" charset="0"/>
              </a:rPr>
              <a:t>são uma boa opção para bancos de dados de pequeno e médio porte, em aplicações de código aberto ou corporativas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Finalmente, as instâncias da família R são otimizadas para cargas de trabalho de banco de dados com uso intenso de memória.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Alguns mecanismos de banco de dados são compatíveis com as classes de instância adicionais do banco de dados. Para obter mais informações,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Instâncias de banco de dados do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RDS</a:t>
            </a:r>
            <a:r>
              <a:rPr lang="pt-BR" dirty="0">
                <a:latin typeface="Amazon Ember" panose="020B0603020204020204" pitchFamily="34" charset="0"/>
                <a:ea typeface="Amazon Ember" panose="020B0603020204020204" pitchFamily="34" charset="0"/>
                <a:cs typeface="Amazon Ember" panose="020B0603020204020204" pitchFamily="34" charset="0"/>
              </a:rPr>
              <a:t>, especificamente a página sobre 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Classe da instância de BD</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na Documentação da AWS para obter detalhes da classe de instância.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542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Considere um exemplo de caso de uso no qual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é usado como parte de uma solução implantada para um desafio enfrentado.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Neste exemplo, uma empresa quer obter informações importantes de alguns de seus dados comerciais. Os usuários fazem o upload dos dados em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Simple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Storage</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Em seguida, um cluster de instâncias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é usado para transformar os dados. Isso pode ocorrer como um processo em lote em períodos regulares. Os dados transformados são armazenados em um </a:t>
            </a:r>
            <a:r>
              <a:rPr lang="pt-BR" dirty="0" err="1">
                <a:latin typeface="Amazon Ember" panose="020B0603020204020204" pitchFamily="34" charset="0"/>
                <a:ea typeface="Amazon Ember" panose="020B0603020204020204" pitchFamily="34" charset="0"/>
                <a:cs typeface="Amazon Ember" panose="020B0603020204020204" pitchFamily="34" charset="0"/>
              </a:rPr>
              <a:t>bucket</a:t>
            </a:r>
            <a:r>
              <a:rPr lang="pt-BR" dirty="0">
                <a:latin typeface="Amazon Ember" panose="020B0603020204020204" pitchFamily="34" charset="0"/>
                <a:ea typeface="Amazon Ember" panose="020B0603020204020204" pitchFamily="34" charset="0"/>
                <a:cs typeface="Amazon Ember" panose="020B0603020204020204" pitchFamily="34" charset="0"/>
              </a:rPr>
              <a:t> diferente do S3. Porém, alguns dos dados transformados também são inseridos em uma instância do RDS, que é rotulada como </a:t>
            </a:r>
            <a:r>
              <a:rPr lang="pt-BR" i="1" dirty="0" err="1">
                <a:latin typeface="Amazon Ember" panose="020B0603020204020204" pitchFamily="34" charset="0"/>
                <a:ea typeface="Amazon Ember" panose="020B0603020204020204" pitchFamily="34" charset="0"/>
                <a:cs typeface="Amazon Ember" panose="020B0603020204020204" pitchFamily="34" charset="0"/>
              </a:rPr>
              <a:t>Datastore</a:t>
            </a:r>
            <a:r>
              <a:rPr lang="pt-BR" dirty="0">
                <a:latin typeface="Amazon Ember" panose="020B0603020204020204" pitchFamily="34" charset="0"/>
                <a:ea typeface="Amazon Ember" panose="020B0603020204020204" pitchFamily="34" charset="0"/>
                <a:cs typeface="Amazon Ember" panose="020B0603020204020204" pitchFamily="34" charset="0"/>
              </a:rPr>
              <a:t>. Essa instância do RDS pode ser consultada usando um software de análise de dados ou um serviço de análise da AWS que pode fazer consultas SQL para acessar os dados, a fim de obter insights dos negócios.</a:t>
            </a:r>
          </a:p>
        </p:txBody>
      </p:sp>
    </p:spTree>
    <p:extLst>
      <p:ext uri="{BB962C8B-B14F-4D97-AF65-F5344CB8AC3E}">
        <p14:creationId xmlns:p14="http://schemas.microsoft.com/office/powerpoint/2010/main" val="242425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a:t>
            </a:r>
            <a:r>
              <a:rPr lang="pt-BR" sz="1100" i="0">
                <a:latin typeface="Amazon Ember" panose="020B0603020204020204" pitchFamily="34" charset="0"/>
                <a:ea typeface="Amazon Ember" panose="020B0603020204020204" pitchFamily="34" charset="0"/>
                <a:cs typeface="Amazon Ember" panose="020B0603020204020204" pitchFamily="34" charset="0"/>
              </a:rPr>
              <a:t>Módulo 5 – Laboratório guiado: Criar um banco de dados do Amazon RDS</a:t>
            </a:r>
            <a:r>
              <a:rPr lang="pt-BR" sz="1100">
                <a:latin typeface="Amazon Ember" panose="020B0603020204020204" pitchFamily="34" charset="0"/>
                <a:ea typeface="Amazon Ember" panose="020B0603020204020204" pitchFamily="34" charset="0"/>
                <a:cs typeface="Amazon Ember" panose="020B0603020204020204" pitchFamily="34" charset="0"/>
              </a:rPr>
              <a:t>.</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8301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Neste laboratório guiado, você concluirá as seguintes tarefas: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 banco de dados do Amazon RDS</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Configurar a comunicação de aplicações Web com uma instância de banco de dados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2879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50838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da atividade depois de você concluí-la.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21779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399"/>
            <a:ext cx="5486400" cy="3787347"/>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 oferece alta disponibilidade implementando uma abordagem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Multi-AZ</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 provisiona e mantém automaticamente uma instância em espera síncrona em uma zona de disponibilidade diferente. A instância de banco de dados principal é replicada de forma síncrona, através de zonas de disponibilidade, em uma instância em espera, a fim de proporcionar a redundância de dados, eliminar congelamentos de E/S e minimizar os picos de latência durante os backups do sistema.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execução de uma instância de banco de dados com alta disponibilidade pode melhorar a disponibilidade durante a manutenção planejada do sistema. Ela ajuda a proteger seus bancos de dados contra falhas de instância de BD e interrupções da zona de disponibilidade. Ela também fornece disponibilidade e durabilidade aprimoradas para instâncias de banco de dados, tornando-o uma boa opção para cargas de trabalho de banco de dados de produção.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caso de uma falha de infraestrutura,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 executará um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failover</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automático para a instância de banco de dados de espera. Em seguida, você poderá retomar as operações do banco de dados quando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failover</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estiver concluído.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endpoint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da instância de DB permanece o mesmo após um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failover</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que a aplicação possa retomar as operações do banco de dados sem intervenção administrativa manual.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condições de </a:t>
            </a:r>
            <a:r>
              <a:rPr lang="pt-BR" dirty="0" err="1">
                <a:latin typeface="Amazon Ember" panose="020B0603020204020204" pitchFamily="34" charset="0"/>
                <a:ea typeface="Amazon Ember" panose="020B0603020204020204" pitchFamily="34" charset="0"/>
                <a:cs typeface="Amazon Ember" panose="020B0603020204020204" pitchFamily="34" charset="0"/>
              </a:rPr>
              <a:t>failover</a:t>
            </a:r>
            <a:r>
              <a:rPr lang="pt-BR" dirty="0">
                <a:latin typeface="Amazon Ember" panose="020B0603020204020204" pitchFamily="34" charset="0"/>
                <a:ea typeface="Amazon Ember" panose="020B0603020204020204" pitchFamily="34" charset="0"/>
                <a:cs typeface="Amazon Ember" panose="020B0603020204020204" pitchFamily="34" charset="0"/>
              </a:rPr>
              <a:t> incluem perda de disponibilidade na zona de disponibilidade principal, perda de conectividade da rede com o banco de dados principal, falha na unidade de computação na instância primária ou falha de armazenamento na instância primária.</a:t>
            </a:r>
          </a:p>
        </p:txBody>
      </p:sp>
    </p:spTree>
    <p:extLst>
      <p:ext uri="{BB962C8B-B14F-4D97-AF65-F5344CB8AC3E}">
        <p14:creationId xmlns:p14="http://schemas.microsoft.com/office/powerpoint/2010/main" val="1062426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399"/>
            <a:ext cx="5486400" cy="4028091"/>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RDS permite que você use uma instância de banco de dados de origem para criar um tipo especial de instância de banco de dados, que é chamado de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réplica de leitura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As atualizações feitas na instância do banco de dados de origem são copiadas de forma assíncrona na réplica de leitura.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uso de réplicas de leitura melhora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performance.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v</a:t>
            </a:r>
            <a:r>
              <a:rPr lang="pt-BR"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ocê</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pode </a:t>
            </a:r>
            <a:r>
              <a:rPr lang="pt-BR" dirty="0">
                <a:latin typeface="Amazon Ember" panose="020B0603020204020204" pitchFamily="34" charset="0"/>
                <a:ea typeface="Amazon Ember" panose="020B0603020204020204" pitchFamily="34" charset="0"/>
                <a:cs typeface="Amazon Ember" panose="020B0603020204020204" pitchFamily="34" charset="0"/>
              </a:rPr>
              <a:t>reduzir a carga na instância de banco de dados de origem direcionando as consultas de leitura das aplicações para a réplica de leitura. As réplicas de leitura também aumentam a </a:t>
            </a:r>
            <a:r>
              <a:rPr lang="pt-BR" b="0" i="1" dirty="0">
                <a:latin typeface="Amazon Ember" panose="020B0603020204020204" pitchFamily="34" charset="0"/>
                <a:ea typeface="Amazon Ember" panose="020B0603020204020204" pitchFamily="34" charset="0"/>
                <a:cs typeface="Amazon Ember" panose="020B0603020204020204" pitchFamily="34" charset="0"/>
              </a:rPr>
              <a:t>disponibilidade.</a:t>
            </a:r>
            <a:r>
              <a:rPr lang="pt-BR" dirty="0">
                <a:latin typeface="Amazon Ember" panose="020B0603020204020204" pitchFamily="34" charset="0"/>
                <a:ea typeface="Amazon Ember" panose="020B0603020204020204" pitchFamily="34" charset="0"/>
                <a:cs typeface="Amazon Ember" panose="020B0603020204020204" pitchFamily="34" charset="0"/>
              </a:rPr>
              <a:t> Para cargas de trabalho de banco de dados com uso elevado da leitura, você pode aumentar a capacidade de forma elástica superando as limitações de uma instância de banco de dados única. As réplicas de leitura também podem ser promovidas manualmente para se tornarem instâncias de banco de dados independentes, quando necessário.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réplicas de leitura estão disponíveis no Amazon RDS para MySQL, MariaDB, PostgreSQL e Oracle. Cada um desses mecanismos de banco de dados permite um máximo de até cinco réplicas de leitura por banco de dados primário. Se </a:t>
            </a:r>
            <a:r>
              <a:rPr lang="pt-BR" dirty="0">
                <a:latin typeface="Amazon Ember" panose="020B0603020204020204" pitchFamily="34" charset="0"/>
                <a:ea typeface="Amazon Ember" panose="020B0603020204020204" pitchFamily="34" charset="0"/>
                <a:cs typeface="Amazon Ember" panose="020B0603020204020204" pitchFamily="34" charset="0"/>
              </a:rPr>
              <a:t>você precisar de consistência rigorosa de leitura após gravação (isto é, o que </a:t>
            </a:r>
            <a:r>
              <a:rPr lang="pt-BR" i="1" dirty="0">
                <a:latin typeface="Amazon Ember" panose="020B0603020204020204" pitchFamily="34" charset="0"/>
                <a:ea typeface="Amazon Ember" panose="020B0603020204020204" pitchFamily="34" charset="0"/>
                <a:cs typeface="Amazon Ember" panose="020B0603020204020204" pitchFamily="34" charset="0"/>
              </a:rPr>
              <a:t>você lê é sempre o que você acabou de escrever</a:t>
            </a:r>
            <a:r>
              <a:rPr lang="pt-BR" dirty="0">
                <a:latin typeface="Amazon Ember" panose="020B0603020204020204" pitchFamily="34" charset="0"/>
                <a:ea typeface="Amazon Ember" panose="020B0603020204020204" pitchFamily="34" charset="0"/>
                <a:cs typeface="Amazon Ember" panose="020B0603020204020204" pitchFamily="34" charset="0"/>
              </a:rPr>
              <a:t>, mesmo que leia imediatamente), então você deverá ler na instância de banco de dados principal. Caso contrário, você pode espalhar a carga e fazer a leitura em uma réplica de leitura.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92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Comparar os tipos de banco de dados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Diferenciar entre serviços gerenciados e não gerenciados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Explicar quando usar 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rPr>
              <a:t>Relational</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rPr>
              <a:t>Database</a:t>
            </a:r>
            <a:r>
              <a:rPr lang="pt-BR" sz="1100" dirty="0">
                <a:latin typeface="Amazon Ember" panose="020B0603020204020204" pitchFamily="34" charset="0"/>
                <a:ea typeface="Amazon Ember" panose="020B0603020204020204" pitchFamily="34" charset="0"/>
                <a:cs typeface="Amazon Ember" panose="020B0603020204020204" pitchFamily="34" charset="0"/>
              </a:rPr>
              <a:t> Service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RDS)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Explicar quando usar o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rPr>
              <a:t>DynamoDB</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os controles de segurança disponíveis do banco de dados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como migrar dados para os bancos de dados da </a:t>
            </a:r>
            <a:r>
              <a:rPr lang="pt-BR" sz="11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rPr>
              <a:t> Web Services (AWS)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Implantar um servidor de banco de dados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considere um exemplo de arquitetura para uma solução de backup baseada no Amazon RDS.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Aqui, snapshots e logs de transações do banco de dados do RDS são armazenados em um bucket do S3 controlado pelo Amazon RDS. Com o Amazon RDS, você também pode especificá-los para fazer a cópia manual ou automatizada do banco de dados em uma segunda região da AWS. Você também pode copiar os snapshots em contas separadas da AWS.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Para obter mais informações, consulte </a:t>
            </a:r>
            <a:r>
              <a:rPr lang="pt-BR">
                <a:latin typeface="Amazon Ember" panose="020B0603020204020204" pitchFamily="34" charset="0"/>
                <a:ea typeface="Amazon Ember" panose="020B0603020204020204" pitchFamily="34" charset="0"/>
                <a:cs typeface="Amazon Ember" panose="020B0603020204020204" pitchFamily="34" charset="0"/>
                <a:hlinkClick r:id="rId3"/>
              </a:rPr>
              <a:t>Copiar um snapshot</a:t>
            </a:r>
            <a:r>
              <a:rPr lang="pt-BR">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3116193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o instrutor</a:t>
            </a:r>
            <a:r>
              <a:rPr lang="pt-BR">
                <a:latin typeface="Amazon Ember" panose="020B0603020204020204" pitchFamily="34" charset="0"/>
                <a:ea typeface="Amazon Ember" panose="020B0603020204020204" pitchFamily="34" charset="0"/>
                <a:cs typeface="Amazon Ember" panose="020B0603020204020204" pitchFamily="34" charset="0"/>
              </a:rPr>
              <a:t>pode</a:t>
            </a:r>
            <a:r>
              <a:rPr lang="pt-BR" sz="1100">
                <a:latin typeface="Amazon Ember" panose="020B0603020204020204" pitchFamily="34" charset="0"/>
                <a:ea typeface="Amazon Ember" panose="020B0603020204020204" pitchFamily="34" charset="0"/>
                <a:cs typeface="Amazon Ember" panose="020B0603020204020204" pitchFamily="34" charset="0"/>
              </a:rPr>
              <a:t> demonstrar a </a:t>
            </a:r>
            <a:r>
              <a:rPr lang="pt-BR">
                <a:latin typeface="Amazon Ember" panose="020B0603020204020204" pitchFamily="34" charset="0"/>
                <a:ea typeface="Amazon Ember" panose="020B0603020204020204" pitchFamily="34" charset="0"/>
                <a:cs typeface="Amazon Ember" panose="020B0603020204020204" pitchFamily="34" charset="0"/>
              </a:rPr>
              <a:t>configuração de backups automatizados e as réplicas de leitura no Amazon RDS usando </a:t>
            </a:r>
            <a:r>
              <a:rPr lang="pt-BR" sz="1100">
                <a:latin typeface="Amazon Ember" panose="020B0603020204020204" pitchFamily="34" charset="0"/>
                <a:ea typeface="Amazon Ember" panose="020B0603020204020204" pitchFamily="34" charset="0"/>
                <a:cs typeface="Amazon Ember" panose="020B0603020204020204" pitchFamily="34" charset="0"/>
              </a:rPr>
              <a:t>o Console de Gerenciamento da AWS.</a:t>
            </a:r>
          </a:p>
        </p:txBody>
      </p:sp>
    </p:spTree>
    <p:extLst>
      <p:ext uri="{BB962C8B-B14F-4D97-AF65-F5344CB8AC3E}">
        <p14:creationId xmlns:p14="http://schemas.microsoft.com/office/powerpoint/2010/main" val="2921577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6694"/>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Aurora é uma das opções de mecanismo de banco de dados para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Aurora é um banco de dados relacional compatível com MySQL e </a:t>
            </a:r>
            <a:r>
              <a:rPr lang="pt-BR" dirty="0" err="1">
                <a:latin typeface="Amazon Ember" panose="020B0603020204020204" pitchFamily="34" charset="0"/>
                <a:ea typeface="Amazon Ember" panose="020B0603020204020204" pitchFamily="34" charset="0"/>
                <a:cs typeface="Amazon Ember" panose="020B0603020204020204" pitchFamily="34" charset="0"/>
              </a:rPr>
              <a:t>PostgreSQL</a:t>
            </a:r>
            <a:r>
              <a:rPr lang="pt-BR" dirty="0">
                <a:latin typeface="Amazon Ember" panose="020B0603020204020204" pitchFamily="34" charset="0"/>
                <a:ea typeface="Amazon Ember" panose="020B0603020204020204" pitchFamily="34" charset="0"/>
                <a:cs typeface="Amazon Ember" panose="020B0603020204020204" pitchFamily="34" charset="0"/>
              </a:rPr>
              <a:t> criado para a nuvem. Ele combina a performance e a disponibilidade de bancos de dados corporativos tradicionais com a simplicidade e a economia de bancos de dados de código aberto.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Aurora é até cinco vezes mais rápido que os bancos de dados MySQL padrão e três vezes mais rápido que os bancos de dados </a:t>
            </a:r>
            <a:r>
              <a:rPr lang="pt-BR" dirty="0" err="1">
                <a:latin typeface="Amazon Ember" panose="020B0603020204020204" pitchFamily="34" charset="0"/>
                <a:ea typeface="Amazon Ember" panose="020B0603020204020204" pitchFamily="34" charset="0"/>
                <a:cs typeface="Amazon Ember" panose="020B0603020204020204" pitchFamily="34" charset="0"/>
              </a:rPr>
              <a:t>PostgreSQL</a:t>
            </a:r>
            <a:r>
              <a:rPr lang="pt-BR" dirty="0">
                <a:latin typeface="Amazon Ember" panose="020B0603020204020204" pitchFamily="34" charset="0"/>
                <a:ea typeface="Amazon Ember" panose="020B0603020204020204" pitchFamily="34" charset="0"/>
                <a:cs typeface="Amazon Ember" panose="020B0603020204020204" pitchFamily="34" charset="0"/>
              </a:rPr>
              <a:t> padrão. Ele oferece a segurança, a disponibilidade e a confiabilidade de bancos de dados comerciais por um décimo do custo.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Instruções detalhadas sobre esse benchmark e como replicá-lo você mesmo são fornecidas no </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Amazon</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 Aurora MySQL Performance Benchmarking </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Guide</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3"/>
              </a:rPr>
              <a:t>MySQL</a:t>
            </a:r>
            <a:r>
              <a:rPr lang="pt-BR" sz="1100" dirty="0">
                <a:latin typeface="Amazon Ember" panose="020B0603020204020204" pitchFamily="34" charset="0"/>
                <a:ea typeface="Amazon Ember" panose="020B0603020204020204" pitchFamily="34" charset="0"/>
                <a:cs typeface="Amazon Ember" panose="020B0603020204020204" pitchFamily="34" charset="0"/>
              </a:rPr>
              <a:t> e </a:t>
            </a:r>
            <a:r>
              <a:rPr lang="pt-BR" sz="1100" b="0" i="0" u="sng"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Amazon</a:t>
            </a:r>
            <a:r>
              <a:rPr lang="pt-BR" sz="1100" b="0" i="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 Aurora </a:t>
            </a:r>
            <a:r>
              <a:rPr lang="pt-BR" sz="1100" b="0" i="0" u="sng"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PostgreSQL</a:t>
            </a:r>
            <a:r>
              <a:rPr lang="pt-BR" sz="1100" b="0" i="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 Performance Benchmarking </a:t>
            </a:r>
            <a:r>
              <a:rPr lang="pt-BR" sz="1100" b="0" i="0" u="sng"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Guide</a:t>
            </a:r>
            <a:r>
              <a:rPr lang="pt-BR" sz="1100"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Aurora oferece um sistema de armazenamento distribuído, tolerante a falhas e com </a:t>
            </a:r>
            <a:r>
              <a:rPr lang="pt-BR" dirty="0" err="1">
                <a:latin typeface="Amazon Ember" panose="020B0603020204020204" pitchFamily="34" charset="0"/>
                <a:ea typeface="Amazon Ember" panose="020B0603020204020204" pitchFamily="34" charset="0"/>
                <a:cs typeface="Amazon Ember" panose="020B0603020204020204" pitchFamily="34" charset="0"/>
              </a:rPr>
              <a:t>autorreparação</a:t>
            </a:r>
            <a:r>
              <a:rPr lang="pt-BR" dirty="0">
                <a:latin typeface="Amazon Ember" panose="020B0603020204020204" pitchFamily="34" charset="0"/>
                <a:ea typeface="Amazon Ember" panose="020B0603020204020204" pitchFamily="34" charset="0"/>
                <a:cs typeface="Amazon Ember" panose="020B0603020204020204" pitchFamily="34" charset="0"/>
              </a:rPr>
              <a:t> que dimensiona automaticamente até 64 TB por instância de banco de dados. Ele oferece altos níveis de performance e disponibilidade, com até 15 réplicas de leitura de baixa latência, recuperação point-in-time, backup contínuo para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 replicação entre três zonas de disponibilidade.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Aurora é frequentemente usado para </a:t>
            </a:r>
            <a:r>
              <a:rPr lang="pt-BR" b="0" i="1" dirty="0">
                <a:latin typeface="Amazon Ember" panose="020B0603020204020204" pitchFamily="34" charset="0"/>
                <a:ea typeface="Amazon Ember" panose="020B0603020204020204" pitchFamily="34" charset="0"/>
                <a:cs typeface="Amazon Ember" panose="020B0603020204020204" pitchFamily="34" charset="0"/>
              </a:rPr>
              <a:t>processamento de transações online </a:t>
            </a:r>
            <a:r>
              <a:rPr lang="pt-BR" dirty="0">
                <a:latin typeface="Amazon Ember" panose="020B0603020204020204" pitchFamily="34" charset="0"/>
                <a:ea typeface="Amazon Ember" panose="020B0603020204020204" pitchFamily="34" charset="0"/>
                <a:cs typeface="Amazon Ember" panose="020B0603020204020204" pitchFamily="34" charset="0"/>
              </a:rPr>
              <a:t>(OLTP). Os sistemas OLTP devem lidar com um alto volume de usuários simultâneos e devem ter capacidade de executar solicitações de inserção e atualização. Um exemplo OLTP comum é um sistema de entrada de pedidos. O OLTP é frequentemente comparado com o </a:t>
            </a:r>
            <a:r>
              <a:rPr lang="pt-BR" b="0" i="1" dirty="0">
                <a:latin typeface="Amazon Ember" panose="020B0603020204020204" pitchFamily="34" charset="0"/>
                <a:ea typeface="Amazon Ember" panose="020B0603020204020204" pitchFamily="34" charset="0"/>
                <a:cs typeface="Amazon Ember" panose="020B0603020204020204" pitchFamily="34" charset="0"/>
              </a:rPr>
              <a:t>processamento de análise de dados online</a:t>
            </a:r>
            <a:r>
              <a:rPr lang="en-US" b="1"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(OLAP), que é caracterizado por um volume menor de consultas mais complexas.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64671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Redshift</a:t>
            </a:r>
            <a:r>
              <a:rPr lang="pt-BR" dirty="0">
                <a:latin typeface="Amazon Ember" panose="020B0603020204020204" pitchFamily="34" charset="0"/>
                <a:ea typeface="Amazon Ember" panose="020B0603020204020204" pitchFamily="34" charset="0"/>
                <a:cs typeface="Amazon Ember" panose="020B0603020204020204" pitchFamily="34" charset="0"/>
              </a:rPr>
              <a:t> é uma oferta de banco de dados relacional da AWS diferente. Ele não é executado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Redshift</a:t>
            </a:r>
            <a:r>
              <a:rPr lang="pt-BR" dirty="0">
                <a:latin typeface="Amazon Ember" panose="020B0603020204020204" pitchFamily="34" charset="0"/>
                <a:ea typeface="Amazon Ember" panose="020B0603020204020204" pitchFamily="34" charset="0"/>
                <a:cs typeface="Amazon Ember" panose="020B0603020204020204" pitchFamily="34" charset="0"/>
              </a:rPr>
              <a:t> fornece um data </a:t>
            </a:r>
            <a:r>
              <a:rPr lang="pt-BR" dirty="0" err="1">
                <a:latin typeface="Amazon Ember" panose="020B0603020204020204" pitchFamily="34" charset="0"/>
                <a:ea typeface="Amazon Ember" panose="020B0603020204020204" pitchFamily="34" charset="0"/>
                <a:cs typeface="Amazon Ember" panose="020B0603020204020204" pitchFamily="34" charset="0"/>
              </a:rPr>
              <a:t>warehouse</a:t>
            </a:r>
            <a:r>
              <a:rPr lang="pt-BR" dirty="0">
                <a:latin typeface="Amazon Ember" panose="020B0603020204020204" pitchFamily="34" charset="0"/>
                <a:ea typeface="Amazon Ember" panose="020B0603020204020204" pitchFamily="34" charset="0"/>
                <a:cs typeface="Amazon Ember" panose="020B0603020204020204" pitchFamily="34" charset="0"/>
              </a:rPr>
              <a:t> em escala de </a:t>
            </a:r>
            <a:r>
              <a:rPr lang="pt-BR" dirty="0" err="1">
                <a:latin typeface="Amazon Ember" panose="020B0603020204020204" pitchFamily="34" charset="0"/>
                <a:ea typeface="Amazon Ember" panose="020B0603020204020204" pitchFamily="34" charset="0"/>
                <a:cs typeface="Amazon Ember" panose="020B0603020204020204" pitchFamily="34" charset="0"/>
              </a:rPr>
              <a:t>petabytes</a:t>
            </a:r>
            <a:r>
              <a:rPr lang="pt-BR" dirty="0">
                <a:latin typeface="Amazon Ember" panose="020B0603020204020204" pitchFamily="34" charset="0"/>
                <a:ea typeface="Amazon Ember" panose="020B0603020204020204" pitchFamily="34" charset="0"/>
                <a:cs typeface="Amazon Ember" panose="020B0603020204020204" pitchFamily="34" charset="0"/>
              </a:rPr>
              <a:t> e análise de dados do data </a:t>
            </a:r>
            <a:r>
              <a:rPr lang="pt-BR" dirty="0" err="1">
                <a:latin typeface="Amazon Ember" panose="020B0603020204020204" pitchFamily="34" charset="0"/>
                <a:ea typeface="Amazon Ember" panose="020B0603020204020204" pitchFamily="34" charset="0"/>
                <a:cs typeface="Amazon Ember" panose="020B0603020204020204" pitchFamily="34" charset="0"/>
              </a:rPr>
              <a:t>lake</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Redshift</a:t>
            </a:r>
            <a:r>
              <a:rPr lang="pt-BR" dirty="0">
                <a:latin typeface="Amazon Ember" panose="020B0603020204020204" pitchFamily="34" charset="0"/>
                <a:ea typeface="Amazon Ember" panose="020B0603020204020204" pitchFamily="34" charset="0"/>
                <a:cs typeface="Amazon Ember" panose="020B0603020204020204" pitchFamily="34" charset="0"/>
              </a:rPr>
              <a:t> geralmente é usado para armazenar dados altamente estruturados e acessados com frequência.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Redshift</a:t>
            </a:r>
            <a:r>
              <a:rPr lang="pt-BR" dirty="0">
                <a:latin typeface="Amazon Ember" panose="020B0603020204020204" pitchFamily="34" charset="0"/>
                <a:ea typeface="Amazon Ember" panose="020B0603020204020204" pitchFamily="34" charset="0"/>
                <a:cs typeface="Amazon Ember" panose="020B0603020204020204" pitchFamily="34" charset="0"/>
              </a:rPr>
              <a:t> também pode acessar dados diretamente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para que você também possa manter </a:t>
            </a:r>
            <a:r>
              <a:rPr lang="pt-BR" dirty="0" err="1">
                <a:latin typeface="Amazon Ember" panose="020B0603020204020204" pitchFamily="34" charset="0"/>
                <a:ea typeface="Amazon Ember" panose="020B0603020204020204" pitchFamily="34" charset="0"/>
                <a:cs typeface="Amazon Ember" panose="020B0603020204020204" pitchFamily="34" charset="0"/>
              </a:rPr>
              <a:t>exabytes</a:t>
            </a:r>
            <a:r>
              <a:rPr lang="pt-BR" dirty="0">
                <a:latin typeface="Amazon Ember" panose="020B0603020204020204" pitchFamily="34" charset="0"/>
                <a:ea typeface="Amazon Ember" panose="020B0603020204020204" pitchFamily="34" charset="0"/>
                <a:cs typeface="Amazon Ember" panose="020B0603020204020204" pitchFamily="34" charset="0"/>
              </a:rPr>
              <a:t> de dados estruturados, semiestruturados e não estruturados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Redshift</a:t>
            </a:r>
            <a:r>
              <a:rPr lang="pt-BR" dirty="0">
                <a:latin typeface="Amazon Ember" panose="020B0603020204020204" pitchFamily="34" charset="0"/>
                <a:ea typeface="Amazon Ember" panose="020B0603020204020204" pitchFamily="34" charset="0"/>
                <a:cs typeface="Amazon Ember" panose="020B0603020204020204" pitchFamily="34" charset="0"/>
              </a:rPr>
              <a:t> oferece performance consistentemente rápida, mesmo com milhares de consultas simultâneas. Ele mantém a performance consistente mesmo durante consultas de dados no data </a:t>
            </a:r>
            <a:r>
              <a:rPr lang="pt-BR" dirty="0" err="1">
                <a:latin typeface="Amazon Ember" panose="020B0603020204020204" pitchFamily="34" charset="0"/>
                <a:ea typeface="Amazon Ember" panose="020B0603020204020204" pitchFamily="34" charset="0"/>
                <a:cs typeface="Amazon Ember" panose="020B0603020204020204" pitchFamily="34" charset="0"/>
              </a:rPr>
              <a:t>warehouse</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Redshift</a:t>
            </a:r>
            <a:r>
              <a:rPr lang="pt-BR" dirty="0">
                <a:latin typeface="Amazon Ember" panose="020B0603020204020204" pitchFamily="34" charset="0"/>
                <a:ea typeface="Amazon Ember" panose="020B0603020204020204" pitchFamily="34" charset="0"/>
                <a:cs typeface="Amazon Ember" panose="020B0603020204020204" pitchFamily="34" charset="0"/>
              </a:rPr>
              <a:t> ou no data </a:t>
            </a:r>
            <a:r>
              <a:rPr lang="pt-BR" dirty="0" err="1">
                <a:latin typeface="Amazon Ember" panose="020B0603020204020204" pitchFamily="34" charset="0"/>
                <a:ea typeface="Amazon Ember" panose="020B0603020204020204" pitchFamily="34" charset="0"/>
                <a:cs typeface="Amazon Ember" panose="020B0603020204020204" pitchFamily="34" charset="0"/>
              </a:rPr>
              <a:t>lake</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Você pode consultar formatos de arquivo abertos, como Parquet, JSON, </a:t>
            </a:r>
            <a:r>
              <a:rPr lang="pt-BR" dirty="0" err="1">
                <a:latin typeface="Amazon Ember" panose="020B0603020204020204" pitchFamily="34" charset="0"/>
                <a:ea typeface="Amazon Ember" panose="020B0603020204020204" pitchFamily="34" charset="0"/>
                <a:cs typeface="Amazon Ember" panose="020B0603020204020204" pitchFamily="34" charset="0"/>
              </a:rPr>
              <a:t>Avro</a:t>
            </a:r>
            <a:r>
              <a:rPr lang="pt-BR" dirty="0">
                <a:latin typeface="Amazon Ember" panose="020B0603020204020204" pitchFamily="34" charset="0"/>
                <a:ea typeface="Amazon Ember" panose="020B0603020204020204" pitchFamily="34" charset="0"/>
                <a:cs typeface="Amazon Ember" panose="020B0603020204020204" pitchFamily="34" charset="0"/>
              </a:rPr>
              <a:t>, CSV. Você também pode consultar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diretamente usando o SQL.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19617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050">
                <a:latin typeface="Amazon Ember" panose="020B0603020204020204" pitchFamily="34" charset="0"/>
                <a:ea typeface="Amazon Ember" panose="020B0603020204020204" pitchFamily="34" charset="0"/>
                <a:cs typeface="Amazon Ember" panose="020B0603020204020204" pitchFamily="34" charset="0"/>
              </a:rPr>
              <a:t>Os serviços de banco de dados gerenciados da AWS lidam com as tarefas administrativas para que você possa focar nas aplicações</a:t>
            </a:r>
          </a:p>
          <a:p>
            <a:pPr marL="171450" indent="-171450" rtl="0">
              <a:buFont typeface="Arial" panose="020B0604020202020204" pitchFamily="34" charset="0"/>
              <a:buChar char="•"/>
            </a:pPr>
            <a:r>
              <a:rPr lang="pt-BR" sz="1050">
                <a:latin typeface="Amazon Ember" panose="020B0603020204020204" pitchFamily="34" charset="0"/>
                <a:ea typeface="Amazon Ember" panose="020B0603020204020204" pitchFamily="34" charset="0"/>
                <a:cs typeface="Amazon Ember" panose="020B0603020204020204" pitchFamily="34" charset="0"/>
              </a:rPr>
              <a:t>O Amazon RDS oferece suporte ao Microsoft SQL Server, Oracle, MySQL, PostgreSQL, Aurora e MariaDB</a:t>
            </a:r>
          </a:p>
          <a:p>
            <a:pPr marL="171450" indent="-171450" rtl="0">
              <a:buFont typeface="Arial" panose="020B0604020202020204" pitchFamily="34" charset="0"/>
              <a:buChar char="•"/>
            </a:pPr>
            <a:r>
              <a:rPr lang="pt-BR" sz="1050">
                <a:latin typeface="Amazon Ember" panose="020B0603020204020204" pitchFamily="34" charset="0"/>
                <a:ea typeface="Amazon Ember" panose="020B0603020204020204" pitchFamily="34" charset="0"/>
                <a:cs typeface="Amazon Ember" panose="020B0603020204020204" pitchFamily="34" charset="0"/>
              </a:rPr>
              <a:t>As implantações Multi-AZ do Amazon RDS oferecem alta disponibilidade com failover automático</a:t>
            </a:r>
          </a:p>
          <a:p>
            <a:pPr marL="171450" indent="-171450" rtl="0">
              <a:buFont typeface="Arial" panose="020B0604020202020204" pitchFamily="34" charset="0"/>
              <a:buChar char="•"/>
            </a:pPr>
            <a:r>
              <a:rPr lang="pt-BR" sz="1050">
                <a:latin typeface="Amazon Ember" panose="020B0603020204020204" pitchFamily="34" charset="0"/>
                <a:ea typeface="Amazon Ember" panose="020B0603020204020204" pitchFamily="34" charset="0"/>
                <a:cs typeface="Amazon Ember" panose="020B0603020204020204" pitchFamily="34" charset="0"/>
              </a:rPr>
              <a:t>Você pode ter até cinco réplicas de leitura por banco de dados principal para melhorar a performance</a:t>
            </a:r>
          </a:p>
          <a:p>
            <a:pPr marL="171450" indent="-171450" rtl="0">
              <a:buFont typeface="Arial" panose="020B0604020202020204" pitchFamily="34" charset="0"/>
              <a:buChar char="•"/>
            </a:pPr>
            <a:r>
              <a:rPr lang="pt-BR" sz="1050">
                <a:latin typeface="Amazon Ember" panose="020B0603020204020204" pitchFamily="34" charset="0"/>
                <a:ea typeface="Amazon Ember" panose="020B0603020204020204" pitchFamily="34" charset="0"/>
                <a:cs typeface="Amazon Ember" panose="020B0603020204020204" pitchFamily="34" charset="0"/>
              </a:rPr>
              <a:t>O Amazon Aurora é um mecanismo de banco de dados relacional totalmente gerenciado e compatível com MySQL e PostgreSQL</a:t>
            </a:r>
          </a:p>
          <a:p>
            <a:pPr marL="171450" indent="-171450" rtl="0">
              <a:buFont typeface="Arial" panose="020B0604020202020204" pitchFamily="34" charset="0"/>
              <a:buChar char="•"/>
            </a:pPr>
            <a:r>
              <a:rPr lang="pt-BR" sz="1050">
                <a:latin typeface="Amazon Ember" panose="020B0603020204020204" pitchFamily="34" charset="0"/>
                <a:ea typeface="Amazon Ember" panose="020B0603020204020204" pitchFamily="34" charset="0"/>
                <a:cs typeface="Amazon Ember" panose="020B0603020204020204" pitchFamily="34" charset="0"/>
              </a:rPr>
              <a:t>O Amazon Redshift é uma oferta de banco de dados relacional do data warehousing</a:t>
            </a: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74758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4: Amazon DynamoDB.</a:t>
            </a:r>
          </a:p>
        </p:txBody>
      </p:sp>
    </p:spTree>
    <p:extLst>
      <p:ext uri="{BB962C8B-B14F-4D97-AF65-F5344CB8AC3E}">
        <p14:creationId xmlns:p14="http://schemas.microsoft.com/office/powerpoint/2010/main" val="1412970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de banco de dados </a:t>
            </a:r>
            <a:r>
              <a:rPr lang="pt-BR" dirty="0" err="1">
                <a:latin typeface="Amazon Ember" panose="020B0603020204020204" pitchFamily="34" charset="0"/>
                <a:ea typeface="Amazon Ember" panose="020B0603020204020204" pitchFamily="34" charset="0"/>
                <a:cs typeface="Amazon Ember" panose="020B0603020204020204" pitchFamily="34" charset="0"/>
              </a:rPr>
              <a:t>NoSQL</a:t>
            </a:r>
            <a:r>
              <a:rPr lang="pt-BR" dirty="0">
                <a:latin typeface="Amazon Ember" panose="020B0603020204020204" pitchFamily="34" charset="0"/>
                <a:ea typeface="Amazon Ember" panose="020B0603020204020204" pitchFamily="34" charset="0"/>
                <a:cs typeface="Amazon Ember" panose="020B0603020204020204" pitchFamily="34" charset="0"/>
              </a:rPr>
              <a:t> não relacional totalmente gerenciado. Ele fornece performance rápida e previsível com escalabilidade integrada.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benefícios incluem:</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Performance em grande escala</a:t>
            </a:r>
          </a:p>
          <a:p>
            <a:pPr marL="628650" lvl="1"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Oferece tempos de resposta consistentes de milissegundos de um dígito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criar aplicações com taxa de transferência praticamente </a:t>
            </a:r>
            <a:r>
              <a:rPr lang="pt-BR"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ilimitada</a:t>
            </a:r>
            <a:endPar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Sem servidor</a:t>
            </a:r>
          </a:p>
          <a:p>
            <a:pPr marL="628650" lvl="1"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Não há servidores para provisionar, corrigir ou gerenciar</a:t>
            </a:r>
          </a:p>
          <a:p>
            <a:pPr marL="628650" lvl="1"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Nenhum software para instalar, manter ou operar</a:t>
            </a:r>
          </a:p>
          <a:p>
            <a:pPr marL="171450" lvl="0"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Pronto para uso empresarial</a:t>
            </a:r>
          </a:p>
          <a:p>
            <a:pPr marL="628650" lvl="1"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Compatível com transações ACID</a:t>
            </a:r>
          </a:p>
          <a:p>
            <a:pPr marL="628650" lvl="1"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Criptografa todos os dados em repouso por padrão</a:t>
            </a:r>
          </a:p>
          <a:p>
            <a:pPr marL="628650" lvl="1"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Replicação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multirregional</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(tabelas globais) disponível</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Fornece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controle minucioso de acesso e identidade</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rtl="0">
              <a:buFont typeface="Arial" panose="020B0604020202020204" pitchFamily="34" charset="0"/>
              <a:buChar cha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Realize backups completos de dados sem impacto na performance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26574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funciona bem para aplicações que lidam com um alto volume de dados e precisam ser dimensionadas rapidamente. Ele também fornece taxa de </a:t>
            </a:r>
            <a:r>
              <a:rPr lang="pt-BR" sz="1100" dirty="0">
                <a:latin typeface="Amazon Ember" panose="020B0603020204020204" pitchFamily="34" charset="0"/>
                <a:ea typeface="Amazon Ember" panose="020B0603020204020204" pitchFamily="34" charset="0"/>
                <a:cs typeface="Amazon Ember" panose="020B0603020204020204" pitchFamily="34" charset="0"/>
              </a:rPr>
              <a:t>transferência </a:t>
            </a:r>
            <a:r>
              <a:rPr lang="pt-BR" sz="1100" dirty="0" err="1">
                <a:latin typeface="Amazon Ember" panose="020B0603020204020204" pitchFamily="34" charset="0"/>
                <a:ea typeface="Amazon Ember" panose="020B0603020204020204" pitchFamily="34" charset="0"/>
                <a:cs typeface="Amazon Ember" panose="020B0603020204020204" pitchFamily="34" charset="0"/>
              </a:rPr>
              <a:t>ultra-alta</a:t>
            </a:r>
            <a:r>
              <a:rPr lang="pt-BR" sz="1100" dirty="0">
                <a:latin typeface="Amazon Ember" panose="020B0603020204020204" pitchFamily="34" charset="0"/>
                <a:ea typeface="Amazon Ember" panose="020B0603020204020204" pitchFamily="34" charset="0"/>
                <a:cs typeface="Amazon Ember" panose="020B0603020204020204" pitchFamily="34" charset="0"/>
              </a:rPr>
              <a:t> e baixa latência, </a:t>
            </a:r>
            <a:r>
              <a:rPr lang="pt-BR" dirty="0">
                <a:latin typeface="Amazon Ember" panose="020B0603020204020204" pitchFamily="34" charset="0"/>
                <a:ea typeface="Amazon Ember" panose="020B0603020204020204" pitchFamily="34" charset="0"/>
                <a:cs typeface="Amazon Ember" panose="020B0603020204020204" pitchFamily="34" charset="0"/>
              </a:rPr>
              <a:t>sendo uma boa opção para jogos, </a:t>
            </a:r>
            <a:r>
              <a:rPr lang="pt-BR" dirty="0" err="1">
                <a:latin typeface="Amazon Ember" panose="020B0603020204020204" pitchFamily="34" charset="0"/>
                <a:ea typeface="Amazon Ember" panose="020B0603020204020204" pitchFamily="34" charset="0"/>
                <a:cs typeface="Amazon Ember" panose="020B0603020204020204" pitchFamily="34" charset="0"/>
              </a:rPr>
              <a:t>adtech</a:t>
            </a:r>
            <a:r>
              <a:rPr lang="pt-BR" dirty="0">
                <a:latin typeface="Amazon Ember" panose="020B0603020204020204" pitchFamily="34" charset="0"/>
                <a:ea typeface="Amazon Ember" panose="020B0603020204020204" pitchFamily="34" charset="0"/>
                <a:cs typeface="Amazon Ember" panose="020B0603020204020204" pitchFamily="34" charset="0"/>
              </a:rPr>
              <a:t>, dispositivos móveis e outras aplicações com esses requisitos.</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No entanto, um banco de dados relacional é uma opção mais adequada para cargas de trabalho que exigem junções complexas.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tabelas do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não têm esquemas fixos e cada item pode ter um número diferente de atributos.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Como 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fornece armazenamento em cache na memória e pode lidar com mais de 20 milhões de solicitações por segundo, ele é frequentemente usado para aplicações que devem manter o estado da sessão, para aplicações da Web sem servidor e para </a:t>
            </a:r>
            <a:r>
              <a:rPr lang="pt-BR" dirty="0" err="1">
                <a:latin typeface="Amazon Ember" panose="020B0603020204020204" pitchFamily="34" charset="0"/>
                <a:ea typeface="Amazon Ember" panose="020B0603020204020204" pitchFamily="34" charset="0"/>
                <a:cs typeface="Amazon Ember" panose="020B0603020204020204" pitchFamily="34" charset="0"/>
              </a:rPr>
              <a:t>microsserviços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23195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1783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Agora, considere o modelo de dados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Ao contrário dos bancos de dados relacionais, e por ser um banco de dados </a:t>
            </a:r>
            <a:r>
              <a:rPr lang="pt-BR" dirty="0" err="1">
                <a:latin typeface="Amazon Ember" panose="020B0603020204020204" pitchFamily="34" charset="0"/>
                <a:ea typeface="Amazon Ember" panose="020B0603020204020204" pitchFamily="34" charset="0"/>
                <a:cs typeface="Amazon Ember" panose="020B0603020204020204" pitchFamily="34" charset="0"/>
              </a:rPr>
              <a:t>NoSQL</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não impõe esquemas rigorosos.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tabela do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contém </a:t>
            </a:r>
            <a:r>
              <a:rPr lang="pt-BR" b="0" i="1" dirty="0">
                <a:latin typeface="Amazon Ember" panose="020B0603020204020204" pitchFamily="34" charset="0"/>
                <a:ea typeface="Amazon Ember" panose="020B0603020204020204" pitchFamily="34" charset="0"/>
                <a:cs typeface="Amazon Ember" panose="020B0603020204020204" pitchFamily="34" charset="0"/>
              </a:rPr>
              <a:t>itens</a:t>
            </a:r>
            <a:r>
              <a:rPr lang="pt-BR" dirty="0">
                <a:latin typeface="Amazon Ember" panose="020B0603020204020204" pitchFamily="34" charset="0"/>
                <a:ea typeface="Amazon Ember" panose="020B0603020204020204" pitchFamily="34" charset="0"/>
                <a:cs typeface="Amazon Ember" panose="020B0603020204020204" pitchFamily="34" charset="0"/>
              </a:rPr>
              <a:t>. Um item tem um número variável de </a:t>
            </a:r>
            <a:r>
              <a:rPr lang="pt-BR" b="0" i="1" dirty="0">
                <a:latin typeface="Amazon Ember" panose="020B0603020204020204" pitchFamily="34" charset="0"/>
                <a:ea typeface="Amazon Ember" panose="020B0603020204020204" pitchFamily="34" charset="0"/>
                <a:cs typeface="Amazon Ember" panose="020B0603020204020204" pitchFamily="34" charset="0"/>
              </a:rPr>
              <a:t>atributos</a:t>
            </a:r>
            <a:r>
              <a:rPr lang="pt-BR" dirty="0">
                <a:latin typeface="Amazon Ember" panose="020B0603020204020204" pitchFamily="34" charset="0"/>
                <a:ea typeface="Amazon Ember" panose="020B0603020204020204" pitchFamily="34" charset="0"/>
                <a:cs typeface="Amazon Ember" panose="020B0603020204020204" pitchFamily="34" charset="0"/>
              </a:rPr>
              <a:t>. Cada atributo consiste em um </a:t>
            </a:r>
            <a:r>
              <a:rPr lang="pt-BR" b="0" i="1" dirty="0">
                <a:latin typeface="Amazon Ember" panose="020B0603020204020204" pitchFamily="34" charset="0"/>
                <a:ea typeface="Amazon Ember" panose="020B0603020204020204" pitchFamily="34" charset="0"/>
                <a:cs typeface="Amazon Ember" panose="020B0603020204020204" pitchFamily="34" charset="0"/>
              </a:rPr>
              <a:t>par chave-valor</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oferece suporte a operações GET/PUT de valor-chave que usam uma chave primária definida pelo usuário (chave de partição, também conhecida como chave de </a:t>
            </a:r>
            <a:r>
              <a:rPr lang="pt-BR" dirty="0" err="1">
                <a:latin typeface="Amazon Ember" panose="020B0603020204020204" pitchFamily="34" charset="0"/>
                <a:ea typeface="Amazon Ember" panose="020B0603020204020204" pitchFamily="34" charset="0"/>
                <a:cs typeface="Amazon Ember" panose="020B0603020204020204" pitchFamily="34" charset="0"/>
              </a:rPr>
              <a:t>hash</a:t>
            </a:r>
            <a:r>
              <a:rPr lang="pt-BR" dirty="0">
                <a:latin typeface="Amazon Ember" panose="020B0603020204020204" pitchFamily="34" charset="0"/>
                <a:ea typeface="Amazon Ember" panose="020B0603020204020204" pitchFamily="34" charset="0"/>
                <a:cs typeface="Amazon Ember" panose="020B0603020204020204" pitchFamily="34" charset="0"/>
              </a:rPr>
              <a:t>). A chave primária é o único atributo obrigatório para itens em uma tabela e identifica cada item especificamente. A chave primária é especificada quando você cria uma tabela. Além disso, 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oferece uma funcionalidade flexível de consultas que permite a consulta sobre atributos que não são chaves primárias, usando índices secundários globais e índices secundários locais.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particionamento</a:t>
            </a:r>
            <a:r>
              <a:rPr lang="pt-BR" dirty="0">
                <a:latin typeface="Amazon Ember" panose="020B0603020204020204" pitchFamily="34" charset="0"/>
                <a:ea typeface="Amazon Ember" panose="020B0603020204020204" pitchFamily="34" charset="0"/>
                <a:cs typeface="Amazon Ember" panose="020B0603020204020204" pitchFamily="34" charset="0"/>
              </a:rPr>
              <a:t> automático ocorre quando o tamanho do conjunto de dados aumenta e à medida que a capacidade provisionada aumenta.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Considere um exemplo de caso em que você cria uma tabela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para armazenar informações do pedido. No exemplo, as entradas da tabela sempre terão um </a:t>
            </a:r>
            <a:r>
              <a:rPr lang="pt-BR" i="1" dirty="0">
                <a:latin typeface="Amazon Ember" panose="020B0603020204020204" pitchFamily="34" charset="0"/>
                <a:ea typeface="Amazon Ember" panose="020B0603020204020204" pitchFamily="34" charset="0"/>
                <a:cs typeface="Amazon Ember" panose="020B0603020204020204" pitchFamily="34" charset="0"/>
              </a:rPr>
              <a:t>ID de usuário </a:t>
            </a:r>
            <a:r>
              <a:rPr lang="pt-BR" dirty="0">
                <a:latin typeface="Amazon Ember" panose="020B0603020204020204" pitchFamily="34" charset="0"/>
                <a:ea typeface="Amazon Ember" panose="020B0603020204020204" pitchFamily="34" charset="0"/>
                <a:cs typeface="Amazon Ember" panose="020B0603020204020204" pitchFamily="34" charset="0"/>
              </a:rPr>
              <a:t>e um </a:t>
            </a:r>
            <a:r>
              <a:rPr lang="pt-BR" i="1" dirty="0">
                <a:latin typeface="Amazon Ember" panose="020B0603020204020204" pitchFamily="34" charset="0"/>
                <a:ea typeface="Amazon Ember" panose="020B0603020204020204" pitchFamily="34" charset="0"/>
                <a:cs typeface="Amazon Ember" panose="020B0603020204020204" pitchFamily="34" charset="0"/>
              </a:rPr>
              <a:t>ID de pedido</a:t>
            </a:r>
            <a:r>
              <a:rPr lang="pt-BR" dirty="0">
                <a:latin typeface="Amazon Ember" panose="020B0603020204020204" pitchFamily="34" charset="0"/>
                <a:ea typeface="Amazon Ember" panose="020B0603020204020204" pitchFamily="34" charset="0"/>
                <a:cs typeface="Amazon Ember" panose="020B0603020204020204" pitchFamily="34" charset="0"/>
              </a:rPr>
              <a:t>. No entanto, outros detalhes sobre um pedido, como o endereço de e-mail do usuário, só podem ser coletados para alguns pedidos e não para outros. À medida que outros itens são adicionados à tabela, você pode continuar coletando novos atributos. Alguns deles podem não ter sido previstos quando você criou a tabela. Essa flexibilidade é o que torna 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uma boa opção para dados não estruturados, semiestruturados e estruturados, que mudam rapidamente.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0871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1536"/>
          </a:xfrm>
        </p:spPr>
        <p:txBody>
          <a:bodyPr rtlCol="0"/>
          <a:lstStyle/>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padrão, o Amazon DynamoDB replica os dados em várias zonas de disponibilidade em uma única região. No entanto, em algumas ocasiões você pode querer replicar os dados em várias regiões.</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tabelas globais do Amazon DynamoDB fornecem uma solução totalmente gerenciada para implantar um banco de dados multirregional e com vários mestres. Você não precisa criar e manter sua própria solução de replicação. Ao criar uma tabela global, especifique as regiões da AWS nas quais você quer disponibilizar a tabela. O DynamoDB executa todas as tarefas necessárias para criar tabelas idênticas nessas regiões. Ele então propaga as alterações de dados contínuas em todas as tabelas.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demonstrar um caso de uso de uma tabela global, suponha que você tenha uma ampla base de clientes distribuídos em três áreas geográficas: Costa Leste dos EUA, Costa Oeste dos EUA e Europa Ocidental. Os clientes devem atualizar as informações de seus perfis durante o uso da aplicação.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lidar com esse requisito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criar uma tabela global que consiste nas três tabelas CustomerProfiles específicas da região. O DynamoDB replica automaticamente as alterações de dados entre essas tabelas. As alterações nos dados de CustomerProfiles em uma região são propagadas perfeitamente nas outras regiões. Além disso, se uma das regiões da AWS ficar temporariamente indisponível, os clientes poderão acessar os mesmos dados de CustomerProfiles em outras regiões.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8984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As empresas de jogos usam o Amazon DynamoDB em todas as partes de suas plataformas de jogos, incluindo estado do jogo, dados do jogador, histórico de sessões e placares. Você pode dimensionar com confiança para milhões de usuários e solicitações simultâneas, garantindo também uma latência consistentemente baixa.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caso de uso de exemplo, um placar de pontuação de jogos é mantido no Amazon DynamoDB. Os jogadores que estiverem ativamente conectados aos servidores do jogo poderão ver algumas dessas informações mostradas na interface do usuário do jogo (UI) que for apresentada a eles. O placar do GameScores é constantemente atualizado quando novas pontuações forem obtidas e o recorde de vitória/perda de cada artilheiro for alterado.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exemplo, considere a Electronic Arts (EA), uma grande empresa de videogames com mais de 300 milhões de jogadores registrados em todo o mundo. Para a EA, a alta simultaneidade pode significar mais de 100.000 solicitações por segundo e milhões de usuários ativos diários.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DynamoDB Gaming Use Cases</a:t>
            </a:r>
            <a:r>
              <a:rPr lang="pt-BR" dirty="0">
                <a:latin typeface="Amazon Ember" panose="020B0603020204020204" pitchFamily="34" charset="0"/>
                <a:ea typeface="Amazon Ember" panose="020B0603020204020204" pitchFamily="34" charset="0"/>
                <a:cs typeface="Amazon Ember" panose="020B0603020204020204" pitchFamily="34" charset="0"/>
              </a:rPr>
              <a:t> para obter mais detalhes.</a:t>
            </a:r>
          </a:p>
        </p:txBody>
      </p:sp>
    </p:spTree>
    <p:extLst>
      <p:ext uri="{BB962C8B-B14F-4D97-AF65-F5344CB8AC3E}">
        <p14:creationId xmlns:p14="http://schemas.microsoft.com/office/powerpoint/2010/main" val="2960110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Amazon DynamoDB foi desenvolvido porque os clientes precisavam de um banco de dados de chave-valor escalável e altamente confiável para promover operações essenciais de comércio eletrônico da Amazon, como o carrinho de compras.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Em 2012, o CTO da Amazon Werner Vogels explicou os requisitos de negócios do carrinho de compras da Amazon em uma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publicação no blog</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quando anunciou o lançamento do Amazon DynamoDB.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banco de dados não relacional, ou NoSQL, foi direcionado a casos de uso... como o carrinho de compras.... Qualquer tempo de inatividade ou degradação de performance... tem um impacto financeiro imediato e os requisitos de tolerância a falhas e performance para os sistemas de dados são muito rigorosos. Esses serviços também exigem a capacidade de dimensionar a infraestrutura de forma incremental para acomodar o crescimento das solicitações ou dos tamanhos de conjuntos de dados. Outro requisito importante era a previsibilidade</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sz="1100" b="0" i="0"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conjunto de recursos do DynamoDB continua evoluindo</a:t>
            </a:r>
            <a:r>
              <a:rPr lang="pt-BR" dirty="0">
                <a:latin typeface="Amazon Ember" panose="020B0603020204020204" pitchFamily="34" charset="0"/>
                <a:ea typeface="Amazon Ember" panose="020B0603020204020204" pitchFamily="34" charset="0"/>
                <a:cs typeface="Amazon Ember" panose="020B0603020204020204" pitchFamily="34" charset="0"/>
              </a:rPr>
              <a:t>. Porém,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principais objetivos que inspiraram o desenvolvimento do serviço permanecem relevantes hoje para organizações que desejam implementar uma solução de processamento de pedidos de um carrinho de compras em lojas da Web.</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29902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11439"/>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consistência de leitura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representa a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forma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momento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em que a gravação ou a atualização bem-sucedida de um item de dados é refletida em uma operação de leitura posterior desse mesmo item.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apresenta uma lógica que permite que você especifique as características de consistência desejadas para cada solicitação de leitura na aplicação.</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Leituras finalmente coerentes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lê os dados de uma tabela do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resposta pode não refletir os resultados de uma operação de gravação concluída recentemente. A resposta pode incluir alguns dados obsoletos. Se você repetir a solicitação de leitura após um curto período, a resposta deverá retornar os dados mais recentes.</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Leituras altamente consistentes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solicita uma leitura altamente consistente,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retorna uma resposta com os dados mais atualizados. A resposta reflete as atualizações de todas as operações de gravação anteriores que foram bem-sucedidas. Uma leitura altamente consistente poderá não estar disponível se houver um atraso ou uma interrupção na rede.</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usa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leituras eventualmente consistentes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menos que você especifique o contrário. As operações de leitura (como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GetItem</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Consulta e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Scan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fornecem um parâmetro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ConsistentRead</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 você definir esse parâmetro para </a:t>
            </a:r>
            <a:r>
              <a:rPr lang="pt-BR"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true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usará leituras altamente consistentes durante a operação.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55112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que você conhece os principais recursos essenciais do Amazon RDS e do DynamoDB, considere qual desses dois serviços de banco de dados será mais adequado ao caso de uso da cafeteria.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a:latin typeface="Amazon Ember" panose="020B0603020204020204" pitchFamily="34" charset="0"/>
                <a:ea typeface="Amazon Ember" panose="020B0603020204020204" pitchFamily="34" charset="0"/>
                <a:cs typeface="Amazon Ember" panose="020B0603020204020204" pitchFamily="34" charset="0"/>
              </a:rPr>
              <a:t>Em um módulo anterior deste curso, você concluiu um laboratório de desafio no qual implantou um banco de dados MySQL executado em uma instância do EC2. Este banco de dados hospeda uma tabela que contém detalhes sobre o menu da cafeteria. Ele também fornece a camada de armazenamento de dados para os pedidos que os clientes colocam online.</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a:latin typeface="Amazon Ember" panose="020B0603020204020204" pitchFamily="34" charset="0"/>
                <a:ea typeface="Amazon Ember" panose="020B0603020204020204" pitchFamily="34" charset="0"/>
                <a:cs typeface="Amazon Ember" panose="020B0603020204020204" pitchFamily="34" charset="0"/>
              </a:rPr>
              <a:t>Se a equipe da cafeteria decidir migrar a camada de banco de dados para que possa usar um serviço de banco de dados gerenciado da Amazon, qual dessas duas opções de banco de dados seria a mais adequada?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a:latin typeface="Amazon Ember" panose="020B0603020204020204" pitchFamily="34" charset="0"/>
                <a:ea typeface="Amazon Ember" panose="020B0603020204020204" pitchFamily="34" charset="0"/>
                <a:cs typeface="Amazon Ember" panose="020B0603020204020204" pitchFamily="34" charset="0"/>
              </a:rPr>
              <a:t>O instrutor vai coordenar a aula com uma conversa sobre esse tópico. Participe do diálogo e explique o raciocínio por trás da sua resposta.</a:t>
            </a:r>
          </a:p>
        </p:txBody>
      </p:sp>
    </p:spTree>
    <p:extLst>
      <p:ext uri="{BB962C8B-B14F-4D97-AF65-F5344CB8AC3E}">
        <p14:creationId xmlns:p14="http://schemas.microsoft.com/office/powerpoint/2010/main" val="1009316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DynamoDB é um serviço de banco de dados NoSQL de documentos e chave-valor, não relacional e totalmente gerenciado.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DynamoDB é sem servidor, fornece escalabilidade horizontal altíssima e baixa latência.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As tabelas globais do DynamoDB garantem que os dados sejam replicados em várias regiões.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DynamoDB fornece consistência eventual por padrão (em geral, é totalmente consistente para leituras que ocorrem 1 segundo após a gravação). A consistência forte também é uma opção.</a:t>
            </a:r>
          </a:p>
        </p:txBody>
      </p:sp>
    </p:spTree>
    <p:extLst>
      <p:ext uri="{BB962C8B-B14F-4D97-AF65-F5344CB8AC3E}">
        <p14:creationId xmlns:p14="http://schemas.microsoft.com/office/powerpoint/2010/main" val="449943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5: Controles de segurança do banco de dados.</a:t>
            </a:r>
          </a:p>
        </p:txBody>
      </p:sp>
    </p:spTree>
    <p:extLst>
      <p:ext uri="{BB962C8B-B14F-4D97-AF65-F5344CB8AC3E}">
        <p14:creationId xmlns:p14="http://schemas.microsoft.com/office/powerpoint/2010/main" val="831210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10066"/>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segurança é uma responsabilidade compartilhada entre e você e a AWS. A AWS é responsável pela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segurança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nuvem,</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 que significa que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protege a infraestrutura que executa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 enquanto você se encarrega da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segurança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na</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nuvem</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recomendação de segurança para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é executar as instâncias do RDS em uma </a:t>
            </a:r>
            <a:r>
              <a:rPr lang="pt-BR" b="0" i="1" dirty="0">
                <a:latin typeface="Amazon Ember" panose="020B0603020204020204" pitchFamily="34" charset="0"/>
                <a:ea typeface="Amazon Ember" panose="020B0603020204020204" pitchFamily="34" charset="0"/>
                <a:cs typeface="Amazon Ember" panose="020B0603020204020204" pitchFamily="34" charset="0"/>
              </a:rPr>
              <a:t>virtual </a:t>
            </a:r>
            <a:r>
              <a:rPr lang="pt-BR" b="0" i="1" dirty="0" err="1">
                <a:latin typeface="Amazon Ember" panose="020B0603020204020204" pitchFamily="34" charset="0"/>
                <a:ea typeface="Amazon Ember" panose="020B0603020204020204" pitchFamily="34" charset="0"/>
                <a:cs typeface="Amazon Ember" panose="020B0603020204020204" pitchFamily="34" charset="0"/>
              </a:rPr>
              <a:t>private</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err="1">
                <a:latin typeface="Amazon Ember" panose="020B0603020204020204" pitchFamily="34" charset="0"/>
                <a:ea typeface="Amazon Ember" panose="020B0603020204020204" pitchFamily="34" charset="0"/>
                <a:cs typeface="Amazon Ember" panose="020B0603020204020204" pitchFamily="34" charset="0"/>
              </a:rPr>
              <a:t>cloud</a:t>
            </a:r>
            <a:r>
              <a:rPr lang="pt-BR" b="0" i="1" dirty="0">
                <a:latin typeface="Amazon Ember" panose="020B0603020204020204" pitchFamily="34" charset="0"/>
                <a:ea typeface="Amazon Ember" panose="020B0603020204020204" pitchFamily="34" charset="0"/>
                <a:cs typeface="Amazon Ember" panose="020B0603020204020204" pitchFamily="34" charset="0"/>
              </a:rPr>
              <a:t> (VPC). </a:t>
            </a:r>
            <a:r>
              <a:rPr lang="pt-BR" dirty="0">
                <a:latin typeface="Amazon Ember" panose="020B0603020204020204" pitchFamily="34" charset="0"/>
                <a:ea typeface="Amazon Ember" panose="020B0603020204020204" pitchFamily="34" charset="0"/>
                <a:cs typeface="Amazon Ember" panose="020B0603020204020204" pitchFamily="34" charset="0"/>
              </a:rPr>
              <a:t>Uma VPC permite que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coloque a instância em uma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sub-rede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privada, que a protege de rotas públicas na Internet. A VPC também fornece proteção por firewall IP e permite que você controle com segurança a configuração de rede aplicável.</a:t>
            </a:r>
          </a:p>
          <a:p>
            <a:pPr lvl="0"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lvl="0" rtl="0"/>
            <a:r>
              <a:rPr lang="pt-BR" dirty="0">
                <a:latin typeface="Amazon Ember" panose="020B0603020204020204" pitchFamily="34" charset="0"/>
                <a:ea typeface="Amazon Ember" panose="020B0603020204020204" pitchFamily="34" charset="0"/>
                <a:cs typeface="Amazon Ember" panose="020B0603020204020204" pitchFamily="34" charset="0"/>
              </a:rPr>
              <a:t>Além disso, recomendamos que você:</a:t>
            </a:r>
          </a:p>
          <a:p>
            <a:pPr lvl="0"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Use as </a:t>
            </a:r>
            <a:r>
              <a:rPr lang="pt-BR" b="0" i="1" dirty="0">
                <a:latin typeface="Amazon Ember" panose="020B0603020204020204" pitchFamily="34" charset="0"/>
                <a:ea typeface="Amazon Ember" panose="020B0603020204020204" pitchFamily="34" charset="0"/>
                <a:cs typeface="Amazon Ember" panose="020B0603020204020204" pitchFamily="34" charset="0"/>
              </a:rPr>
              <a:t>políticas do AWS </a:t>
            </a:r>
            <a:r>
              <a:rPr lang="pt-BR" b="0" i="1" dirty="0" err="1">
                <a:latin typeface="Amazon Ember" panose="020B0603020204020204" pitchFamily="34" charset="0"/>
                <a:ea typeface="Amazon Ember" panose="020B0603020204020204" pitchFamily="34" charset="0"/>
                <a:cs typeface="Amazon Ember" panose="020B0603020204020204" pitchFamily="34" charset="0"/>
              </a:rPr>
              <a:t>Identity</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err="1">
                <a:latin typeface="Amazon Ember" panose="020B0603020204020204" pitchFamily="34" charset="0"/>
                <a:ea typeface="Amazon Ember" panose="020B0603020204020204" pitchFamily="34" charset="0"/>
                <a:cs typeface="Amazon Ember" panose="020B0603020204020204" pitchFamily="34" charset="0"/>
              </a:rPr>
              <a:t>and</a:t>
            </a:r>
            <a:r>
              <a:rPr lang="pt-BR" b="0" i="1" dirty="0">
                <a:latin typeface="Amazon Ember" panose="020B0603020204020204" pitchFamily="34" charset="0"/>
                <a:ea typeface="Amazon Ember" panose="020B0603020204020204" pitchFamily="34" charset="0"/>
                <a:cs typeface="Amazon Ember" panose="020B0603020204020204" pitchFamily="34" charset="0"/>
              </a:rPr>
              <a:t> Access Management (IAM) </a:t>
            </a:r>
            <a:r>
              <a:rPr lang="pt-BR" dirty="0">
                <a:latin typeface="Amazon Ember" panose="020B0603020204020204" pitchFamily="34" charset="0"/>
                <a:ea typeface="Amazon Ember" panose="020B0603020204020204" pitchFamily="34" charset="0"/>
                <a:cs typeface="Amazon Ember" panose="020B0603020204020204" pitchFamily="34" charset="0"/>
              </a:rPr>
              <a:t>para autenticação e controle de acesso.</a:t>
            </a:r>
          </a:p>
          <a:p>
            <a:pPr marL="171450" lvl="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Configure</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grupos de segurança </a:t>
            </a:r>
            <a:r>
              <a:rPr lang="pt-BR" dirty="0">
                <a:latin typeface="Amazon Ember" panose="020B0603020204020204" pitchFamily="34" charset="0"/>
                <a:ea typeface="Amazon Ember" panose="020B0603020204020204" pitchFamily="34" charset="0"/>
                <a:cs typeface="Amazon Ember" panose="020B0603020204020204" pitchFamily="34" charset="0"/>
              </a:rPr>
              <a:t>para limitar as conexões. Abra a porta TCP onde o banco de dados é acessado. No entanto, você pode limitar a origem dessas </a:t>
            </a:r>
            <a:r>
              <a:rPr lang="pt-BR" dirty="0" smtClean="0">
                <a:latin typeface="Amazon Ember" panose="020B0603020204020204" pitchFamily="34" charset="0"/>
                <a:ea typeface="Amazon Ember" panose="020B0603020204020204" pitchFamily="34" charset="0"/>
                <a:cs typeface="Amazon Ember" panose="020B0603020204020204" pitchFamily="34" charset="0"/>
              </a:rPr>
              <a:t>conexões.</a:t>
            </a:r>
          </a:p>
          <a:p>
            <a:pPr marL="171450" lvl="0" indent="-171450" rtl="0">
              <a:buFont typeface="Arial" panose="020B0604020202020204" pitchFamily="34" charset="0"/>
              <a:buChar char="•"/>
            </a:pPr>
            <a:r>
              <a:rPr lang="pt-BR" dirty="0" smtClean="0">
                <a:latin typeface="Amazon Ember" panose="020B0603020204020204" pitchFamily="34" charset="0"/>
                <a:ea typeface="Amazon Ember" panose="020B0603020204020204" pitchFamily="34" charset="0"/>
                <a:cs typeface="Amazon Ember" panose="020B0603020204020204" pitchFamily="34" charset="0"/>
              </a:rPr>
              <a:t>Use </a:t>
            </a:r>
            <a:r>
              <a:rPr lang="pt-BR" b="0" i="1" dirty="0">
                <a:latin typeface="Amazon Ember" panose="020B0603020204020204" pitchFamily="34" charset="0"/>
                <a:ea typeface="Amazon Ember" panose="020B0603020204020204" pitchFamily="34" charset="0"/>
                <a:cs typeface="Amazon Ember" panose="020B0603020204020204" pitchFamily="34" charset="0"/>
              </a:rPr>
              <a:t>conexões SSL </a:t>
            </a:r>
            <a:r>
              <a:rPr lang="pt-BR" dirty="0">
                <a:latin typeface="Amazon Ember" panose="020B0603020204020204" pitchFamily="34" charset="0"/>
                <a:ea typeface="Amazon Ember" panose="020B0603020204020204" pitchFamily="34" charset="0"/>
                <a:cs typeface="Amazon Ember" panose="020B0603020204020204" pitchFamily="34" charset="0"/>
              </a:rPr>
              <a:t>para garantir que todas as comunicações entre o banco de dados sejam protegidas.</a:t>
            </a:r>
          </a:p>
          <a:p>
            <a:pPr marL="171450" lvl="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Use a criptografia do </a:t>
            </a:r>
            <a:r>
              <a:rPr lang="pt-BR" b="0" i="1" dirty="0" err="1">
                <a:latin typeface="Amazon Ember" panose="020B0603020204020204" pitchFamily="34" charset="0"/>
                <a:ea typeface="Amazon Ember" panose="020B0603020204020204" pitchFamily="34" charset="0"/>
                <a:cs typeface="Amazon Ember" panose="020B0603020204020204" pitchFamily="34" charset="0"/>
              </a:rPr>
              <a:t>Amazon</a:t>
            </a:r>
            <a:r>
              <a:rPr lang="pt-BR" b="0" i="1" dirty="0">
                <a:latin typeface="Amazon Ember" panose="020B0603020204020204" pitchFamily="34" charset="0"/>
                <a:ea typeface="Amazon Ember" panose="020B0603020204020204" pitchFamily="34" charset="0"/>
                <a:cs typeface="Amazon Ember" panose="020B0603020204020204" pitchFamily="34" charset="0"/>
              </a:rPr>
              <a:t> RDS</a:t>
            </a:r>
            <a:r>
              <a:rPr lang="en-US" b="1"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para criptografar os dados e snapshots do banco de dados.</a:t>
            </a:r>
          </a:p>
          <a:p>
            <a:pPr marL="171450" lvl="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Use os recursos de segurança do mecanismo de banco de dados</a:t>
            </a:r>
            <a:r>
              <a:rPr lang="pt-BR" dirty="0">
                <a:latin typeface="Amazon Ember" panose="020B0603020204020204" pitchFamily="34" charset="0"/>
                <a:ea typeface="Amazon Ember" panose="020B0603020204020204" pitchFamily="34" charset="0"/>
                <a:cs typeface="Amazon Ember" panose="020B0603020204020204" pitchFamily="34" charset="0"/>
              </a:rPr>
              <a:t>, por exemplo, para impor a complexidade da senha.</a:t>
            </a:r>
          </a:p>
          <a:p>
            <a:pPr marL="171450" lvl="0" indent="-171450" rtl="0">
              <a:buFont typeface="Arial" panose="020B0604020202020204" pitchFamily="34" charset="0"/>
              <a:buChar char="•"/>
            </a:pP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Ative notificações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eventos importantes que podem ocorrer na instância do RDS. Esses eventos podem incluir o encerramento da instância, o início de um backup, um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failover</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alteração do grupo de segurança ou pouco espaço no armazenamento.</a:t>
            </a: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16432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3796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Para proteger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muitas das melhores práticas que você deve usar para proteger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podem ser aplicadas.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exemplo, use </a:t>
            </a:r>
            <a:r>
              <a:rPr lang="pt-BR" b="1" dirty="0">
                <a:latin typeface="Amazon Ember" panose="020B0603020204020204" pitchFamily="34" charset="0"/>
                <a:ea typeface="Amazon Ember" panose="020B0603020204020204" pitchFamily="34" charset="0"/>
                <a:cs typeface="Amazon Ember" panose="020B0603020204020204" pitchFamily="34" charset="0"/>
              </a:rPr>
              <a:t>funções do IAM </a:t>
            </a:r>
            <a:r>
              <a:rPr lang="pt-BR" dirty="0">
                <a:latin typeface="Amazon Ember" panose="020B0603020204020204" pitchFamily="34" charset="0"/>
                <a:ea typeface="Amazon Ember" panose="020B0603020204020204" pitchFamily="34" charset="0"/>
                <a:cs typeface="Amazon Ember" panose="020B0603020204020204" pitchFamily="34" charset="0"/>
              </a:rPr>
              <a:t>para proteger a autenticação e </a:t>
            </a:r>
            <a:r>
              <a:rPr lang="pt-BR" b="1" dirty="0">
                <a:latin typeface="Amazon Ember" panose="020B0603020204020204" pitchFamily="34" charset="0"/>
                <a:ea typeface="Amazon Ember" panose="020B0603020204020204" pitchFamily="34" charset="0"/>
                <a:cs typeface="Amazon Ember" panose="020B0603020204020204" pitchFamily="34" charset="0"/>
              </a:rPr>
              <a:t>use políticas do IAM </a:t>
            </a:r>
            <a:r>
              <a:rPr lang="pt-BR" dirty="0">
                <a:latin typeface="Amazon Ember" panose="020B0603020204020204" pitchFamily="34" charset="0"/>
                <a:ea typeface="Amazon Ember" panose="020B0603020204020204" pitchFamily="34" charset="0"/>
                <a:cs typeface="Amazon Ember" panose="020B0603020204020204" pitchFamily="34" charset="0"/>
              </a:rPr>
              <a:t>para definir as permissões de acesso.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você só precisa de acesso ao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em uma virtual </a:t>
            </a:r>
            <a:r>
              <a:rPr lang="pt-BR" dirty="0" err="1">
                <a:latin typeface="Amazon Ember" panose="020B0603020204020204" pitchFamily="34" charset="0"/>
                <a:ea typeface="Amazon Ember" panose="020B0603020204020204" pitchFamily="34" charset="0"/>
                <a:cs typeface="Amazon Ember" panose="020B0603020204020204" pitchFamily="34" charset="0"/>
              </a:rPr>
              <a:t>private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(VPC), use um </a:t>
            </a:r>
            <a:r>
              <a:rPr lang="pt-BR" b="1" dirty="0">
                <a:latin typeface="Amazon Ember" panose="020B0603020204020204" pitchFamily="34" charset="0"/>
                <a:ea typeface="Amazon Ember" panose="020B0603020204020204" pitchFamily="34" charset="0"/>
                <a:cs typeface="Amazon Ember" panose="020B0603020204020204" pitchFamily="34" charset="0"/>
              </a:rPr>
              <a:t>VPC </a:t>
            </a:r>
            <a:r>
              <a:rPr lang="pt-BR" b="1" dirty="0" err="1">
                <a:latin typeface="Amazon Ember" panose="020B0603020204020204" pitchFamily="34" charset="0"/>
                <a:ea typeface="Amazon Ember" panose="020B0603020204020204" pitchFamily="34" charset="0"/>
                <a:cs typeface="Amazon Ember" panose="020B0603020204020204" pitchFamily="34" charset="0"/>
              </a:rPr>
              <a:t>endpoint</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para limitar o acesso somente à VPC solicitada. Fazendo isso, você evita que o tráfego passe pela Internet pública e esteja sujeito a esse ambiente.</a:t>
            </a:r>
            <a:endParaRPr lang="en-US" dirty="0">
              <a:latin typeface="Amazon Ember" panose="020B0603020204020204" pitchFamily="34" charset="0"/>
              <a:ea typeface="Amazon Ember" panose="020B0603020204020204" pitchFamily="34" charset="0"/>
              <a:cs typeface="Amazon Ember" panose="020B0603020204020204" pitchFamily="34" charset="0"/>
              <a:hlinkClick r:id="rId3"/>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hlinkClick r:id="rId3"/>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você armazena dados confidenciais e sensíveis no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pode ser melhor criptografar os dados o mais próximo possível da origem, para que eles fiquem protegidos durante todo o ciclo de vida.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Observe que o </a:t>
            </a:r>
            <a:r>
              <a:rPr lang="pt-BR" sz="1100" dirty="0" err="1">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DynamoDB</a:t>
            </a:r>
            <a:r>
              <a:rPr lang="pt-BR" sz="11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fornece determinados recursos de segurança </a:t>
            </a:r>
            <a:r>
              <a:rPr lang="pt-BR"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por</a:t>
            </a:r>
            <a:r>
              <a:rPr lang="pt-BR" sz="11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padrão. </a:t>
            </a:r>
            <a:r>
              <a:rPr lang="pt-BR"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Por exemplo, 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protege os dados do usuário armazenados em repouso e em trânsito entre clientes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on-premises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do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entre o </a:t>
            </a:r>
            <a:r>
              <a:rPr lang="pt-BR" sz="11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outros recursos da AWS na mesma região.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Leia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documentação das melhores </a:t>
            </a:r>
            <a:r>
              <a:rPr lang="pt-BR" dirty="0" smtClean="0">
                <a:latin typeface="Amazon Ember" panose="020B0603020204020204" pitchFamily="34" charset="0"/>
                <a:ea typeface="Amazon Ember" panose="020B0603020204020204" pitchFamily="34" charset="0"/>
                <a:cs typeface="Amazon Ember" panose="020B0603020204020204" pitchFamily="34" charset="0"/>
                <a:hlinkClick r:id="rId3"/>
              </a:rPr>
              <a:t>práticas</a:t>
            </a:r>
            <a:r>
              <a:rPr lang="pt-BR" dirty="0" smtClean="0">
                <a:latin typeface="Amazon Ember" panose="020B0603020204020204" pitchFamily="34" charset="0"/>
                <a:ea typeface="Amazon Ember" panose="020B0603020204020204" pitchFamily="34" charset="0"/>
                <a:cs typeface="Amazon Ember" panose="020B0603020204020204" pitchFamily="34" charset="0"/>
              </a:rPr>
              <a:t> de </a:t>
            </a:r>
            <a:r>
              <a:rPr lang="pt-BR" dirty="0">
                <a:latin typeface="Amazon Ember" panose="020B0603020204020204" pitchFamily="34" charset="0"/>
                <a:ea typeface="Amazon Ember" panose="020B0603020204020204" pitchFamily="34" charset="0"/>
                <a:cs typeface="Amazon Ember" panose="020B0603020204020204" pitchFamily="34" charset="0"/>
              </a:rPr>
              <a:t>segurança do </a:t>
            </a:r>
            <a:r>
              <a:rPr lang="pt-BR" dirty="0" err="1">
                <a:latin typeface="Amazon Ember" panose="020B0603020204020204" pitchFamily="34" charset="0"/>
                <a:ea typeface="Amazon Ember" panose="020B0603020204020204" pitchFamily="34" charset="0"/>
                <a:cs typeface="Amazon Ember" panose="020B0603020204020204" pitchFamily="34" charset="0"/>
              </a:rPr>
              <a:t>DynamoDB</a:t>
            </a:r>
            <a:r>
              <a:rPr lang="pt-BR" dirty="0">
                <a:latin typeface="Amazon Ember" panose="020B0603020204020204" pitchFamily="34" charset="0"/>
                <a:ea typeface="Amazon Ember" panose="020B0603020204020204" pitchFamily="34" charset="0"/>
                <a:cs typeface="Amazon Ember" panose="020B0603020204020204" pitchFamily="34" charset="0"/>
              </a:rPr>
              <a:t> para obter mais detalhes.</a:t>
            </a:r>
          </a:p>
        </p:txBody>
      </p:sp>
    </p:spTree>
    <p:extLst>
      <p:ext uri="{BB962C8B-B14F-4D97-AF65-F5344CB8AC3E}">
        <p14:creationId xmlns:p14="http://schemas.microsoft.com/office/powerpoint/2010/main" val="2303492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6: Migração de dados para bancos de dados da AWS.</a:t>
            </a:r>
          </a:p>
        </p:txBody>
      </p:sp>
    </p:spTree>
    <p:extLst>
      <p:ext uri="{BB962C8B-B14F-4D97-AF65-F5344CB8AC3E}">
        <p14:creationId xmlns:p14="http://schemas.microsoft.com/office/powerpoint/2010/main" val="1251612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Notes Placeholder 4">
            <a:extLst>
              <a:ext uri="{FF2B5EF4-FFF2-40B4-BE49-F238E27FC236}">
                <a16:creationId xmlns:a16="http://schemas.microsoft.com/office/drawing/2014/main" id="{55C9F022-3D9E-224D-A240-C20CC6DC6E50}"/>
              </a:ext>
            </a:extLst>
          </p:cNvPr>
          <p:cNvSpPr>
            <a:spLocks noGrp="1"/>
          </p:cNvSpPr>
          <p:nvPr>
            <p:ph type="body" sz="quarter" idx="3"/>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usar o AWS Database Migration Service (AWS DMS) para migrar ou replicar bancos de dados existentes no Amazon RDS. O AWS DMS oferece suporte à migração entre os bancos de dados mais utilizados.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dirty="0" err="1"/>
              <a:t>Os</a:t>
            </a:r>
            <a:r>
              <a:rPr lang="pt-BR" b="0" i="1" dirty="0">
                <a:latin typeface="Amazon Ember" panose="020B0603020204020204" pitchFamily="34" charset="0"/>
                <a:ea typeface="Amazon Ember" panose="020B0603020204020204" pitchFamily="34" charset="0"/>
                <a:cs typeface="Amazon Ember" panose="020B0603020204020204" pitchFamily="34" charset="0"/>
              </a:rPr>
              <a:t> bancos de dados de origem </a:t>
            </a:r>
            <a:r>
              <a:rPr lang="pt-BR" b="0" i="0" dirty="0">
                <a:latin typeface="Amazon Ember" panose="020B0603020204020204" pitchFamily="34" charset="0"/>
                <a:ea typeface="Amazon Ember" panose="020B0603020204020204" pitchFamily="34" charset="0"/>
                <a:cs typeface="Amazon Ember" panose="020B0603020204020204" pitchFamily="34" charset="0"/>
              </a:rPr>
              <a:t>compatíveis</a:t>
            </a:r>
            <a:r>
              <a:rPr dirty="0"/>
              <a:t> </a:t>
            </a:r>
            <a:r>
              <a:rPr dirty="0" err="1"/>
              <a:t>incluem</a:t>
            </a:r>
            <a:r>
              <a:rPr dirty="0"/>
              <a:t> Oracle, Microsoft SQL Server, MySQL, </a:t>
            </a:r>
            <a:r>
              <a:rPr dirty="0" err="1"/>
              <a:t>MariaDB</a:t>
            </a:r>
            <a:r>
              <a:rPr dirty="0"/>
              <a:t>, PostgreSQL, IBM Db2 LUW, SAP, MongoDB e Amazon Aurora. </a:t>
            </a:r>
            <a:r>
              <a:rPr dirty="0" err="1"/>
              <a:t>Os</a:t>
            </a:r>
            <a:r>
              <a:rPr dirty="0"/>
              <a:t> </a:t>
            </a:r>
            <a:r>
              <a:rPr dirty="0" err="1"/>
              <a:t>mecanismos</a:t>
            </a:r>
            <a:r>
              <a:rPr dirty="0"/>
              <a:t> </a:t>
            </a:r>
            <a:r>
              <a:rPr lang="pt-BR" b="0" i="1" dirty="0">
                <a:latin typeface="Amazon Ember" panose="020B0603020204020204" pitchFamily="34" charset="0"/>
                <a:ea typeface="Amazon Ember" panose="020B0603020204020204" pitchFamily="34" charset="0"/>
                <a:cs typeface="Amazon Ember" panose="020B0603020204020204" pitchFamily="34" charset="0"/>
              </a:rPr>
              <a:t>de bancos de dados de destino</a:t>
            </a:r>
            <a:r>
              <a:rPr dirty="0"/>
              <a:t> </a:t>
            </a:r>
            <a:r>
              <a:rPr dirty="0" err="1"/>
              <a:t>incluem</a:t>
            </a:r>
            <a:r>
              <a:rPr dirty="0"/>
              <a:t> Oracle, Microsoft SQL Server, PostgreSQL, MySQL, Amazon Redshift, SAP ASE, Amazon S3 e Amazon </a:t>
            </a:r>
            <a:r>
              <a:rPr dirty="0" err="1"/>
              <a:t>DynamoDB</a:t>
            </a:r>
            <a:r>
              <a:rPr dirty="0"/>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AWS DMS também é compatível com migrações homogêneas (mesmo mecanismo) e heterogêneas (mecanismos diferentes).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primeiro exemplo mostrado é uma conversão homogênea, onde um banco de dados Oracle on-premises é migrado para o banco de dados do Amazon RDS for Oracle.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segundo exemplo mostra uma migração heterogênea, em que um banco de dados MySQL executado em uma instância do Amazon EC2 é migrado para o Amazon Aurora.</a:t>
            </a:r>
          </a:p>
        </p:txBody>
      </p:sp>
    </p:spTree>
    <p:extLst>
      <p:ext uri="{BB962C8B-B14F-4D97-AF65-F5344CB8AC3E}">
        <p14:creationId xmlns:p14="http://schemas.microsoft.com/office/powerpoint/2010/main" val="342564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Cada zona de disponibilidade consiste em um ou mais datacenters, sendo que algumas zonas de disponibilidade têm até seis datacenters.</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a:latin typeface="Amazon Ember" panose="020B0603020204020204" pitchFamily="34" charset="0"/>
                <a:ea typeface="Amazon Ember" panose="020B0603020204020204" pitchFamily="34" charset="0"/>
                <a:cs typeface="Amazon Ember" panose="020B0603020204020204" pitchFamily="34" charset="0"/>
              </a:rPr>
              <a:t>Neste módulo, você aprenderá como criar uma arquitetura que usa serviços de banco de dados da AWS. Diferentes opções de serviço de banco de dados relacionais e não relacionais, incluindo o Amazon RDS, serão discutidas. Conforme você aprende sobre os benefícios essenciais das várias ofertas, você poderá tomar uma decisão mais informada sobre o serviço de banco de dados que melhor atende às suas necessidades arquitetônicas específicas.</a:t>
            </a:r>
            <a:endParaRPr lang="en-US" b="0" u="none"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54942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AWS DMS pode ser usado para executar migrações únicas, mas também pode ser usado para realizar replicação contínua de dados entre dois bancos de dados. Por exemplo, você pode usá-lo para configurar a replicação contínua de dados de um banco de dados </a:t>
            </a:r>
            <a:r>
              <a:rPr lang="pt-BR" dirty="0" err="1">
                <a:latin typeface="Amazon Ember" panose="020B0603020204020204" pitchFamily="34" charset="0"/>
                <a:ea typeface="Amazon Ember" panose="020B0603020204020204" pitchFamily="34" charset="0"/>
                <a:cs typeface="Amazon Ember" panose="020B0603020204020204" pitchFamily="34" charset="0"/>
              </a:rPr>
              <a:t>on-premises</a:t>
            </a:r>
            <a:r>
              <a:rPr lang="pt-BR" dirty="0">
                <a:latin typeface="Amazon Ember" panose="020B0603020204020204" pitchFamily="34" charset="0"/>
                <a:ea typeface="Amazon Ember" panose="020B0603020204020204" pitchFamily="34" charset="0"/>
                <a:cs typeface="Amazon Ember" panose="020B0603020204020204" pitchFamily="34" charset="0"/>
              </a:rPr>
              <a:t> para uma instância do RDS.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deseja executar uma migração heterogênea de um mecanismo de banco de dados para outro, talvez você queira usar a </a:t>
            </a:r>
            <a:r>
              <a:rPr lang="pt-BR" b="0" i="1" dirty="0">
                <a:latin typeface="Amazon Ember" panose="020B0603020204020204" pitchFamily="34" charset="0"/>
                <a:ea typeface="Amazon Ember" panose="020B0603020204020204" pitchFamily="34" charset="0"/>
                <a:cs typeface="Amazon Ember" panose="020B0603020204020204" pitchFamily="34" charset="0"/>
              </a:rPr>
              <a:t>AWS </a:t>
            </a:r>
            <a:r>
              <a:rPr lang="pt-BR" b="0" i="1" dirty="0" err="1">
                <a:latin typeface="Amazon Ember" panose="020B0603020204020204" pitchFamily="34" charset="0"/>
                <a:ea typeface="Amazon Ember" panose="020B0603020204020204" pitchFamily="34" charset="0"/>
                <a:cs typeface="Amazon Ember" panose="020B0603020204020204" pitchFamily="34" charset="0"/>
              </a:rPr>
              <a:t>Schema</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err="1">
                <a:latin typeface="Amazon Ember" panose="020B0603020204020204" pitchFamily="34" charset="0"/>
                <a:ea typeface="Amazon Ember" panose="020B0603020204020204" pitchFamily="34" charset="0"/>
                <a:cs typeface="Amazon Ember" panose="020B0603020204020204" pitchFamily="34" charset="0"/>
              </a:rPr>
              <a:t>Conversion</a:t>
            </a:r>
            <a:r>
              <a:rPr lang="pt-BR" b="0" i="1" dirty="0">
                <a:latin typeface="Amazon Ember" panose="020B0603020204020204" pitchFamily="34" charset="0"/>
                <a:ea typeface="Amazon Ember" panose="020B0603020204020204" pitchFamily="34" charset="0"/>
                <a:cs typeface="Amazon Ember" panose="020B0603020204020204" pitchFamily="34" charset="0"/>
              </a:rPr>
              <a:t> Tool (AWS SCT)</a:t>
            </a:r>
            <a:r>
              <a:rPr lang="pt-BR" b="0" i="0" dirty="0">
                <a:latin typeface="Amazon Ember" panose="020B0603020204020204" pitchFamily="34" charset="0"/>
                <a:ea typeface="Amazon Ember" panose="020B0603020204020204" pitchFamily="34" charset="0"/>
                <a:cs typeface="Amazon Ember" panose="020B0603020204020204" pitchFamily="34" charset="0"/>
              </a:rPr>
              <a:t>.</a:t>
            </a:r>
            <a:endParaRPr lang="en-US" i="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migração típica de banco de dados envolve as seguintes etapas principais: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Criar um banco de dados de destino</a:t>
            </a:r>
          </a:p>
          <a:p>
            <a:pPr marL="228600" indent="-228600" rtl="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Migrar o esquema do banco de dados</a:t>
            </a:r>
          </a:p>
          <a:p>
            <a:pPr marL="228600" indent="-228600" rtl="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Configurar o processo de replicação de dados</a:t>
            </a:r>
          </a:p>
          <a:p>
            <a:pPr marL="228600" indent="-228600" rtl="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Iniciar a transferência de dados e confirmar a conclusão</a:t>
            </a:r>
          </a:p>
          <a:p>
            <a:pPr marL="228600" indent="-228600" rtl="0">
              <a:buFont typeface="+mj-lt"/>
              <a:buAutoNum type="arabicPeriod"/>
            </a:pPr>
            <a:r>
              <a:rPr lang="pt-BR" dirty="0">
                <a:latin typeface="Amazon Ember" panose="020B0603020204020204" pitchFamily="34" charset="0"/>
                <a:ea typeface="Amazon Ember" panose="020B0603020204020204" pitchFamily="34" charset="0"/>
                <a:cs typeface="Amazon Ember" panose="020B0603020204020204" pitchFamily="34" charset="0"/>
              </a:rPr>
              <a:t>Transferir a produção para o novo banco de dados (para migrações únicas)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86141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39115"/>
          </a:xfrm>
        </p:spPr>
        <p:txBody>
          <a:bodyPr rtlCol="0"/>
          <a:lstStyle/>
          <a:p>
            <a:pPr rtl="0"/>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Migrações de dados maiores podem incluir muitos terabytes de informações. Esse processo pode ser difícil devido aos limites de largura de banda da rede ou à quantidade de dados. O AWS Database Migration Service (AWS DMS) pode usar o </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AWS Snowball Edge</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 Amazon S3 para migrar bancos de dados grandes mais rapidamente do que outros métodos.</a:t>
            </a:r>
          </a:p>
          <a:p>
            <a:pPr rtl="0"/>
            <a:endParaRPr lang="en-US"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Snowball é um serviço da AWS que fornece um dispositivo Edge usado para transferir dados para a nuvem em velocidades mais rápidas que as velocidades da rede. O dispositivo Edge pertence à AWS. Ele fornece grandes quantidades de armazenamento integrado. O Edge usa criptografia de 256 bits e um módulo de plataforma confiável (TPM, Trusted Platform Module) padrão para garantir a segurança e a cadeia total de custódia para os dados.</a:t>
            </a:r>
            <a:endParaRPr lang="en-US"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usa um dispositivo Edge, o processo de migração de dados inclui os seguintes estágios:</a:t>
            </a:r>
          </a:p>
          <a:p>
            <a:pPr marL="171450" indent="-171450" rtl="0">
              <a:buFont typeface="Arial" panose="020B0604020202020204" pitchFamily="34" charset="0"/>
              <a:buChar char="•"/>
            </a:pP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Use o AWS SCT para extrair os dados localmente e movê-los para o dispositivo Edge</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nvie o dispositivo de volta à AWS</a:t>
            </a:r>
          </a:p>
          <a:p>
            <a:pPr marL="171450" indent="-171450" rtl="0">
              <a:buFont typeface="Arial" panose="020B0604020202020204" pitchFamily="34" charset="0"/>
              <a:buChar char="•"/>
            </a:pP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a AWS recebe a remessa, o dispositivo Edge carrega os dados automaticamente em um bucket do S3</a:t>
            </a:r>
          </a:p>
          <a:p>
            <a:pPr marL="171450" indent="-171450" rtl="0">
              <a:buFont typeface="Arial" panose="020B0604020202020204" pitchFamily="34" charset="0"/>
              <a:buChar char="•"/>
            </a:pP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DMS usa os arquivos e migra os dados para o datastore de destino</a:t>
            </a:r>
          </a:p>
        </p:txBody>
      </p:sp>
    </p:spTree>
    <p:extLst>
      <p:ext uri="{BB962C8B-B14F-4D97-AF65-F5344CB8AC3E}">
        <p14:creationId xmlns:p14="http://schemas.microsoft.com/office/powerpoint/2010/main" val="3193638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a:t>
            </a:r>
            <a:r>
              <a:rPr lang="pt-BR" sz="1100" i="0">
                <a:latin typeface="Amazon Ember" panose="020B0603020204020204" pitchFamily="34" charset="0"/>
                <a:ea typeface="Amazon Ember" panose="020B0603020204020204" pitchFamily="34" charset="0"/>
                <a:cs typeface="Amazon Ember" panose="020B0603020204020204" pitchFamily="34" charset="0"/>
              </a:rPr>
              <a:t>Módulo 5 – Laboratório de desafio: Migrar um banco de dados para o Amazon RDS.</a:t>
            </a:r>
          </a:p>
        </p:txBody>
      </p:sp>
    </p:spTree>
    <p:extLst>
      <p:ext uri="{BB962C8B-B14F-4D97-AF65-F5344CB8AC3E}">
        <p14:creationId xmlns:p14="http://schemas.microsoft.com/office/powerpoint/2010/main" val="4201839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66120"/>
          </a:xfrm>
        </p:spPr>
        <p:txBody>
          <a:bodyPr rtlCol="0"/>
          <a:lstStyle/>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A administração do banco de dados da cafeteria está se tornando difícil para Sofía e Nikhil. Por exemplo, eles trabalham horas extras depois que a cafeteria fecha para fazer backups semanais do banco de dados.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Além disso, eles recentemente tiveram dificuldades para instalar um patch necessário. Sofía e Nikhil quase não conseguiram concluir o backup durante o fim de semana alocado para isso. Frank e Martha agora percebem que essas tarefas de manutenção aumentam os custos trabalhistas da empresa porque precisaram pagar as horas extras que Sofía e Nikhil trabalham.</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Olivia, uma arquiteta de soluções da AWS, é cliente da cafeteria e amiga de Sofía. Em uma conversa recente, Sofía comentou com Olivia sobre os bancos de dados. Olivia sugeriu migrar o banco de dados para o Amazon RDS.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Essa solução reduzirá a carga manual das tarefas comuns de manutenção do banco de dados, como backups, instalação de patches e upgrades. Como um serviço totalmente gerenciado, o Amazon RDS executa essas tarefas automaticamente.</a:t>
            </a: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Nesta atividade, você assumirá os papéis de Nikhil e Sofía, e trabalhará na migração do banco de dados da cafeteria para o Amazon RDS.</a:t>
            </a:r>
          </a:p>
        </p:txBody>
      </p:sp>
    </p:spTree>
    <p:extLst>
      <p:ext uri="{BB962C8B-B14F-4D97-AF65-F5344CB8AC3E}">
        <p14:creationId xmlns:p14="http://schemas.microsoft.com/office/powerpoint/2010/main" val="2410903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de desafio, você realizará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Criar uma instância do RDS</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Analisar a implantação da aplicação existente da cafeteria</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Trabalhar com o banco de dados na instância do EC2</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Trabalhar com o banco de dados do RDS</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Importar os dados para a instância do banco de dados RDS</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Conectar a aplicação da cafeteria ao novo banco de dados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40343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O diagrama resume o que você terá </a:t>
            </a:r>
            <a:r>
              <a:rPr lang="pt-BR" dirty="0">
                <a:latin typeface="Amazon Ember" panose="020B0603020204020204" pitchFamily="34" charset="0"/>
                <a:ea typeface="Amazon Ember" panose="020B0603020204020204" pitchFamily="34" charset="0"/>
                <a:cs typeface="Amazon Ember" panose="020B0603020204020204" pitchFamily="34" charset="0"/>
              </a:rPr>
              <a:t>alcançado</a:t>
            </a:r>
            <a:r>
              <a:rPr lang="pt-BR" sz="1100" dirty="0">
                <a:latin typeface="Amazon Ember" panose="020B0603020204020204" pitchFamily="34" charset="0"/>
                <a:ea typeface="Amazon Ember" panose="020B0603020204020204" pitchFamily="34" charset="0"/>
                <a:cs typeface="Amazon Ember" panose="020B0603020204020204" pitchFamily="34" charset="0"/>
              </a:rPr>
              <a:t> depois de concluir o laboratório.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aplicação Web original da cafeteria usou originalmente o </a:t>
            </a:r>
            <a:r>
              <a:rPr lang="pt-BR" dirty="0" err="1">
                <a:latin typeface="Amazon Ember" panose="020B0603020204020204" pitchFamily="34" charset="0"/>
                <a:ea typeface="Amazon Ember" panose="020B0603020204020204" pitchFamily="34" charset="0"/>
                <a:cs typeface="Amazon Ember" panose="020B0603020204020204" pitchFamily="34" charset="0"/>
              </a:rPr>
              <a:t>MariaDB</a:t>
            </a:r>
            <a:r>
              <a:rPr lang="pt-BR" dirty="0">
                <a:latin typeface="Amazon Ember" panose="020B0603020204020204" pitchFamily="34" charset="0"/>
                <a:ea typeface="Amazon Ember" panose="020B0603020204020204" pitchFamily="34" charset="0"/>
                <a:cs typeface="Amazon Ember" panose="020B0603020204020204" pitchFamily="34" charset="0"/>
              </a:rPr>
              <a:t> que está instalado na instância do EC2. No entanto, no decorrer do laboratório, você criou uma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MariaDB</a:t>
            </a:r>
            <a:r>
              <a:rPr lang="pt-BR" dirty="0">
                <a:latin typeface="Amazon Ember" panose="020B0603020204020204" pitchFamily="34" charset="0"/>
                <a:ea typeface="Amazon Ember" panose="020B0603020204020204" pitchFamily="34" charset="0"/>
                <a:cs typeface="Amazon Ember" panose="020B0603020204020204" pitchFamily="34" charset="0"/>
              </a:rPr>
              <a:t> no RDS, despejou os dados do banco de dados na instância do EC2 e migrou os dados para o banco de dados do RDS.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realizar a migração, conecte-se à instância do EC2 usando o AWS Systems Manager </a:t>
            </a:r>
            <a:r>
              <a:rPr lang="pt-BR" dirty="0" err="1">
                <a:latin typeface="Amazon Ember" panose="020B0603020204020204" pitchFamily="34" charset="0"/>
                <a:ea typeface="Amazon Ember" panose="020B0603020204020204" pitchFamily="34" charset="0"/>
                <a:cs typeface="Amazon Ember" panose="020B0603020204020204" pitchFamily="34" charset="0"/>
              </a:rPr>
              <a:t>Session</a:t>
            </a:r>
            <a:r>
              <a:rPr lang="pt-BR" dirty="0">
                <a:latin typeface="Amazon Ember" panose="020B0603020204020204" pitchFamily="34" charset="0"/>
                <a:ea typeface="Amazon Ember" panose="020B0603020204020204" pitchFamily="34" charset="0"/>
                <a:cs typeface="Amazon Ember" panose="020B0603020204020204" pitchFamily="34" charset="0"/>
              </a:rPr>
              <a:t> Manager, que fornece acesso ao terminal por meio de um navegador da Web. Você usa um cliente MySQL instalado na instância do EC2 para se conectar aos dois bancos de dados, conforme necessário, durante a migração. As credenciais e as informações de conexão do banco de dados são armazenadas no AWS Systems Manager </a:t>
            </a:r>
            <a:r>
              <a:rPr lang="pt-BR" dirty="0" err="1">
                <a:latin typeface="Amazon Ember" panose="020B0603020204020204" pitchFamily="34" charset="0"/>
                <a:ea typeface="Amazon Ember" panose="020B0603020204020204" pitchFamily="34" charset="0"/>
                <a:cs typeface="Amazon Ember" panose="020B0603020204020204" pitchFamily="34" charset="0"/>
              </a:rPr>
              <a:t>Parameter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Store</a:t>
            </a:r>
            <a:r>
              <a:rPr lang="pt-BR" dirty="0">
                <a:latin typeface="Amazon Ember" panose="020B0603020204020204" pitchFamily="34" charset="0"/>
                <a:ea typeface="Amazon Ember" panose="020B0603020204020204" pitchFamily="34" charset="0"/>
                <a:cs typeface="Amazon Ember" panose="020B0603020204020204" pitchFamily="34" charset="0"/>
              </a:rPr>
              <a:t>. Assim, uma função do IAM é associada à instância do EC2 para permitir que a aplicação Web leia os dados fora do </a:t>
            </a:r>
            <a:r>
              <a:rPr lang="pt-BR" dirty="0" err="1">
                <a:latin typeface="Amazon Ember" panose="020B0603020204020204" pitchFamily="34" charset="0"/>
                <a:ea typeface="Amazon Ember" panose="020B0603020204020204" pitchFamily="34" charset="0"/>
                <a:cs typeface="Amazon Ember" panose="020B0603020204020204" pitchFamily="34" charset="0"/>
              </a:rPr>
              <a:t>Parameter</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Store</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3821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começar o laboratório de desafio.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05219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optar por liderar uma conversa sobre as principais lições deste laboratório de desafio depois que você o tiver concluído.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27965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Comparar os tipos de banco de dados</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Diferenciar entre serviços gerenciados e não gerenciados</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Explicar quando usar o Amazon Relational Database Service (Amazon RDS)</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Explicar quando usar o Amazon DynamoDB</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Descrever os controles de segurança disponíveis do banco de dados</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Descrever como migrar dados para os bancos de dados da Amazon Web Services (AWS)</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Implantar um servidor de banco de dados</a:t>
            </a:r>
          </a:p>
        </p:txBody>
      </p:sp>
    </p:spTree>
    <p:extLst>
      <p:ext uri="{BB962C8B-B14F-4D97-AF65-F5344CB8AC3E}">
        <p14:creationId xmlns:p14="http://schemas.microsoft.com/office/powerpoint/2010/main" val="71854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039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Desde que a cafeteria incorporou pedidos online ao seu site, a equipe notou que os negócios aumentaram. Além disso, eles descobriram que o histórico de pedidos armazenado no banco de dados, instalados na mesma instância do EC2 em que o servidor Web está sendo executado, fornece informações comerciais valiosas. Martha usa essas informações para fins contábeis, e Frank as consulta ocasionalmente para ter uma ideia de quantos doces deve preparar.</a:t>
            </a:r>
          </a:p>
          <a:p>
            <a:pPr rtl="0"/>
            <a:endParaRPr lang="en-US" dirty="0" smtClean="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entanto, </a:t>
            </a:r>
            <a:r>
              <a:rPr lang="pt-BR" sz="1100" b="0" i="0" u="none" strike="noStrike"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Sofía</a:t>
            </a:r>
            <a:r>
              <a:rPr lang="pt-BR" dirty="0">
                <a:latin typeface="Amazon Ember" panose="020B0603020204020204" pitchFamily="34" charset="0"/>
                <a:ea typeface="Amazon Ember" panose="020B0603020204020204" pitchFamily="34" charset="0"/>
                <a:cs typeface="Amazon Ember" panose="020B0603020204020204" pitchFamily="34" charset="0"/>
              </a:rPr>
              <a:t> tem algumas preocupações. O banco de dados precisa ser atualizado e corrigido, e ela nem sempre tem tempo para fazer isso regularmente. Além disso, a administração do banco de dados é uma habilidade especializada, e ela não quer usar seu tempo treinando outros membros da equipe para fazer essa tarefa. Ao mesmo tempo, ela também se preocupa com a frequência de backups que a cafeteria realiza.</a:t>
            </a:r>
            <a:endParaRPr lang="en-US" baseline="0" dirty="0" smtClean="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aseline="0" dirty="0" smtClean="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equipe da cafeteria quer reduzir os custos de mão-de-obra associados ao investimento em treinamento técnico necessário para que possam gerenciar o banco de dados. Assim, eles decidiram que precisam usar uma solução de banco de dados gerenciado. O ideal é que encontrem uma solução que forneça recursos essenciais, como durabilidade, escalabilidade e alta performance.</a:t>
            </a:r>
          </a:p>
          <a:p>
            <a:pPr rtl="0"/>
            <a:endParaRPr lang="en-US" dirty="0" smtClean="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Neste módulo, você saberá os detalhes sobre os diferentes serviços de banco de dados que a AWS oferece e os recursos fornecidos por esses diferentes serviços. Com um bom entendimento das opções disponíveis, você poderá escolher uma solução de banco de dados que atenda bem a esses novos requisitos de negócios.</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415644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Leia as respostas oferecidas e exclua as erradas com base nas palavras-chave destacadas anteriormente.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a:latin typeface="Amazon Ember" panose="020B0603020204020204" pitchFamily="34" charset="0"/>
                <a:ea typeface="Amazon Ember" panose="020B0603020204020204" pitchFamily="34" charset="0"/>
                <a:cs typeface="Amazon Ember" panose="020B0603020204020204" pitchFamily="34" charset="0"/>
              </a:rPr>
              <a:t>A resposta correta é C</a:t>
            </a:r>
            <a:r>
              <a:rPr lang="pt-BR" b="0">
                <a:latin typeface="Amazon Ember" panose="020B0603020204020204" pitchFamily="34" charset="0"/>
                <a:ea typeface="Amazon Ember" panose="020B0603020204020204" pitchFamily="34" charset="0"/>
                <a:cs typeface="Amazon Ember" panose="020B0603020204020204" pitchFamily="34" charset="0"/>
              </a:rPr>
              <a:t>.</a:t>
            </a:r>
            <a:r>
              <a:rPr lang="pt-BR" b="1">
                <a:latin typeface="Amazon Ember" panose="020B0603020204020204" pitchFamily="34" charset="0"/>
                <a:ea typeface="Amazon Ember" panose="020B0603020204020204" pitchFamily="34" charset="0"/>
                <a:cs typeface="Amazon Ember" panose="020B0603020204020204" pitchFamily="34" charset="0"/>
              </a:rPr>
              <a:t> </a:t>
            </a:r>
            <a:r>
              <a:rPr lang="pt-BR">
                <a:latin typeface="Amazon Ember" panose="020B0603020204020204" pitchFamily="34" charset="0"/>
                <a:ea typeface="Amazon Ember" panose="020B0603020204020204" pitchFamily="34" charset="0"/>
                <a:cs typeface="Amazon Ember" panose="020B0603020204020204" pitchFamily="34" charset="0"/>
              </a:rPr>
              <a:t>O Amazon Aurora é um banco de dados relacional que será dimensionado automaticamente para acomodar o crescimento de dados. O Amazon Redshift não oferece suporte a réplicas de leitura e não será dimensionado automaticamente. O DynamoDB é um serviço NoSQL, não um banco de dados relacional. O Amazon S3 é um armazenamento de objetos, não um banco de dados relacional.</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8878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Clr>
                <a:schemeClr val="tx1"/>
              </a:buClr>
              <a:buFont typeface="Arial" panose="020B0604020202020204" pitchFamily="34" charset="0"/>
              <a:buChar char="•"/>
            </a:pPr>
            <a:r>
              <a:rPr lang="pt-BR" sz="1100" u="sng">
                <a:latin typeface="Amazon Ember" panose="020B0603020204020204" pitchFamily="34" charset="0"/>
                <a:ea typeface="Amazon Ember" panose="020B0603020204020204" pitchFamily="34" charset="0"/>
                <a:cs typeface="Amazon Ember" panose="020B0603020204020204" pitchFamily="34" charset="0"/>
                <a:hlinkClick r:id="rId3"/>
              </a:rPr>
              <a:t>Bancos de dados da AWS – página de recursos </a:t>
            </a:r>
          </a:p>
          <a:p>
            <a:pPr marL="171450" indent="-171450" rtl="0">
              <a:buClr>
                <a:schemeClr val="tx1"/>
              </a:buClr>
              <a:buFont typeface="Arial" panose="020B0604020202020204" pitchFamily="34" charset="0"/>
              <a:buChar char="•"/>
            </a:pPr>
            <a:r>
              <a:rPr lang="pt-BR" sz="1100" u="sng">
                <a:latin typeface="Amazon Ember" panose="020B0603020204020204" pitchFamily="34" charset="0"/>
                <a:ea typeface="Amazon Ember" panose="020B0603020204020204" pitchFamily="34" charset="0"/>
                <a:cs typeface="Amazon Ember" panose="020B0603020204020204" pitchFamily="34" charset="0"/>
                <a:hlinkClick r:id="rId3"/>
              </a:rPr>
              <a:t>Guia de conceitos básicos do Amazon RDS</a:t>
            </a:r>
            <a:endParaRPr lang="en-US" sz="1100" u="sng"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Clr>
                <a:schemeClr val="tx1"/>
              </a:buClr>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hlinkClick r:id="rId4"/>
              </a:rPr>
              <a:t>Melhores práticas do Amazon RDS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Clr>
                <a:schemeClr val="tx1"/>
              </a:buClr>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hlinkClick r:id="rId5"/>
              </a:rPr>
              <a:t>Perguntas frequentes sobre o Amazon RDS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Clr>
                <a:schemeClr val="tx1"/>
              </a:buClr>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hlinkClick r:id="rId6"/>
              </a:rPr>
              <a:t>Guia do desenvolvedor do Amazon DynamoDB</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Clr>
                <a:schemeClr val="tx1"/>
              </a:buClr>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hlinkClick r:id="rId7"/>
              </a:rPr>
              <a:t>Perguntas frequentes sobre o Amazon DynamoDB</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2: Considerações da camada de banco de dados.</a:t>
            </a:r>
          </a:p>
        </p:txBody>
      </p:sp>
    </p:spTree>
    <p:extLst>
      <p:ext uri="{BB962C8B-B14F-4D97-AF65-F5344CB8AC3E}">
        <p14:creationId xmlns:p14="http://schemas.microsoft.com/office/powerpoint/2010/main" val="264001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18985"/>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arquiteto, muitas vezes você precisará escolher entre diferentes tipos de banco de dados quando considerar qual tipo irá lidar melhor com uma carga de trabalho específica. Antes de escolher um banco de dados, existem algumas considerações importantes que devem ajudar você a tomar a decisão.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Primeiro, considere a importância </a:t>
            </a:r>
            <a:r>
              <a:rPr lang="pt-BR" dirty="0">
                <a:latin typeface="Amazon Ember" panose="020B0603020204020204" pitchFamily="34" charset="0"/>
                <a:ea typeface="Amazon Ember" panose="020B0603020204020204" pitchFamily="34" charset="0"/>
                <a:cs typeface="Amazon Ember" panose="020B0603020204020204" pitchFamily="34" charset="0"/>
              </a:rPr>
              <a:t>da </a:t>
            </a:r>
            <a:r>
              <a:rPr lang="pt-BR" b="0" i="1" dirty="0">
                <a:latin typeface="Amazon Ember" panose="020B0603020204020204" pitchFamily="34" charset="0"/>
                <a:ea typeface="Amazon Ember" panose="020B0603020204020204" pitchFamily="34" charset="0"/>
                <a:cs typeface="Amazon Ember" panose="020B0603020204020204" pitchFamily="34" charset="0"/>
              </a:rPr>
              <a:t>escalabilidade</a:t>
            </a:r>
            <a:r>
              <a:rPr lang="pt-BR" dirty="0">
                <a:latin typeface="Amazon Ember" panose="020B0603020204020204" pitchFamily="34" charset="0"/>
                <a:ea typeface="Amazon Ember" panose="020B0603020204020204" pitchFamily="34" charset="0"/>
                <a:cs typeface="Amazon Ember" panose="020B0603020204020204" pitchFamily="34" charset="0"/>
              </a:rPr>
              <a:t>. Nos bancos de dados on-premises tradicionais, o aumento da capacidade pode ser uma tarefa difícil, mesmo para os administradores de bancos de dados mais experientes. Isso pode levar horas, dias ou semanas. O impacto na performance do banco de dados quando ele cresce pode ser imprevisível e pode exigir tempo de inatividade. No entanto, a importância da escalabilidade correta de um banco de dados não pode ser subestimada. Se você não provisionar adequadamente o banco de dados, as aplicações poderão parar de funcionar. Porém, se você provisionar o banco de dados em excesso, aumentará os custos iniciais, adquirindo recursos desnecessários, violando o princípio de otimização de custos da AWS Well-Architected Framework.</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ideal é que você escolha uma solução de banco de dados que tenha recursos para lidar com a </a:t>
            </a:r>
            <a:r>
              <a:rPr lang="pt-BR" b="0" i="1" dirty="0">
                <a:latin typeface="Amazon Ember" panose="020B0603020204020204" pitchFamily="34" charset="0"/>
                <a:ea typeface="Amazon Ember" panose="020B0603020204020204" pitchFamily="34" charset="0"/>
                <a:cs typeface="Amazon Ember" panose="020B0603020204020204" pitchFamily="34" charset="0"/>
              </a:rPr>
              <a:t>taxa de transferência</a:t>
            </a:r>
            <a:r>
              <a:rPr lang="pt-BR" dirty="0">
                <a:latin typeface="Amazon Ember" panose="020B0603020204020204" pitchFamily="34" charset="0"/>
                <a:ea typeface="Amazon Ember" panose="020B0603020204020204" pitchFamily="34" charset="0"/>
                <a:cs typeface="Amazon Ember" panose="020B0603020204020204" pitchFamily="34" charset="0"/>
              </a:rPr>
              <a:t> necessária na inicialização e que possa ser facilmente </a:t>
            </a:r>
            <a:r>
              <a:rPr lang="pt-BR" b="0" i="1" dirty="0">
                <a:latin typeface="Amazon Ember" panose="020B0603020204020204" pitchFamily="34" charset="0"/>
                <a:ea typeface="Amazon Ember" panose="020B0603020204020204" pitchFamily="34" charset="0"/>
                <a:cs typeface="Amazon Ember" panose="020B0603020204020204" pitchFamily="34" charset="0"/>
              </a:rPr>
              <a:t>ampliada</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mais tarde se a necessidade de taxa de transferência aumentar.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Outro recurso que pode ser útil é a capacidade de redução do provisionamento do banco de dados, caso os requisitos de taxa de transferência ou carga do banco de dados sejam reduzidos. Isso permite que você faça economias imediatas com a redução da capacidade provisionada. Uma solução de escalabilidade automatizada pode reduzir os custos e a sobrecarga de mão de obra.</a:t>
            </a:r>
          </a:p>
        </p:txBody>
      </p:sp>
    </p:spTree>
    <p:extLst>
      <p:ext uri="{BB962C8B-B14F-4D97-AF65-F5344CB8AC3E}">
        <p14:creationId xmlns:p14="http://schemas.microsoft.com/office/powerpoint/2010/main" val="2409744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Em segundo lugar, quando você precisar escolher um banco de dados para lidar com uma determinada carga de trabalho, considere os requisitos de armazenamento dessa carga.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Qual deverá ser o tamanho do banco de dados para lidar com seus requisitos de dados? Precisa armazenar gigabytes? Terabytes? Petabytes?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Diferentes arquiteturas de banco de dados suportam diferentes capacidades máximas de dados. Alguns bancos de dados são ideais para aplicações tradicionais, enquanto outros são melhores para armazenamento em cache ou gerenciamento de sessão. Alguns outros são ideais para Internet das Coisas (IoT) ou aplicações de big data.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Compreender o total de requisitos de armazenamento é essencial para a escolha de um banco de dados. </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62939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a:solidFill>
                  <a:schemeClr val="bg1"/>
                </a:solidFill>
                <a:latin typeface="Amazon Ember Light" charset="0"/>
                <a:ea typeface="Amazon Ember Light" charset="0"/>
                <a:cs typeface="Amazon Ember Light" charset="0"/>
              </a:rPr>
              <a:t>© 2020,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a:t>
            </a:r>
            <a:r>
              <a:rPr lang="pt-BR" sz="900" dirty="0" smtClean="0">
                <a:solidFill>
                  <a:schemeClr val="bg1"/>
                </a:solidFill>
                <a:latin typeface="Amazon Ember Light" charset="0"/>
                <a:ea typeface="Amazon Ember Light" charset="0"/>
                <a:cs typeface="Amazon Ember Light" charset="0"/>
              </a:rPr>
              <a:t>sem a</a:t>
            </a:r>
            <a:r>
              <a:rPr lang="el-GR" sz="900" dirty="0" smtClean="0">
                <a:solidFill>
                  <a:schemeClr val="bg1"/>
                </a:solidFill>
                <a:latin typeface="Amazon Ember Light" charset="0"/>
                <a:ea typeface="Amazon Ember Light" charset="0"/>
                <a:cs typeface="Amazon Ember Light" charset="0"/>
              </a:rPr>
              <a:t> </a:t>
            </a:r>
            <a:r>
              <a:rPr lang="pt-BR" sz="900" dirty="0" smtClean="0">
                <a:solidFill>
                  <a:schemeClr val="bg1"/>
                </a:solidFill>
                <a:latin typeface="Amazon Ember Light" charset="0"/>
                <a:ea typeface="Amazon Ember Light" charset="0"/>
                <a:cs typeface="Amazon Ember Light" charset="0"/>
              </a:rPr>
              <a:t>permissão </a:t>
            </a:r>
            <a:r>
              <a:rPr lang="pt-BR" sz="900" dirty="0">
                <a:solidFill>
                  <a:schemeClr val="bg1"/>
                </a:solidFill>
                <a:latin typeface="Amazon Ember Light" charset="0"/>
                <a:ea typeface="Amazon Ember Light" charset="0"/>
                <a:cs typeface="Amazon Ember Light" charset="0"/>
              </a:rPr>
              <a:t>prévia por escrito da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A cópia, a concessão de empréstimos ou a venda para fins comerciais são proibidos. Para correções ou comentários sobre o curso, envie um e-mail para: </a:t>
            </a:r>
            <a:r>
              <a:rPr lang="pt-BR" sz="900" u="sng" dirty="0">
                <a:solidFill>
                  <a:schemeClr val="bg1"/>
                </a:solidFill>
                <a:latin typeface="Amazon Ember Light" charset="0"/>
                <a:ea typeface="Amazon Ember Light" charset="0"/>
                <a:cs typeface="Amazon Ember Light" charset="0"/>
              </a:rPr>
              <a:t>aws-course-feedback@amazon.com</a:t>
            </a:r>
            <a:r>
              <a:rPr lang="pt-BR" sz="900" dirty="0">
                <a:solidFill>
                  <a:schemeClr val="bg1"/>
                </a:solidFill>
                <a:latin typeface="Amazon Ember Light" charset="0"/>
                <a:ea typeface="Amazon Ember Light" charset="0"/>
                <a:cs typeface="Amazon Ember Light" charset="0"/>
              </a:rPr>
              <a:t>. Para todas as outras perguntas, entre em contato conosco em: </a:t>
            </a:r>
            <a:r>
              <a:rPr lang="pt-BR" sz="900" u="sng" dirty="0">
                <a:solidFill>
                  <a:schemeClr val="bg1"/>
                </a:solidFill>
                <a:latin typeface="Amazon Ember Light" charset="0"/>
                <a:ea typeface="Amazon Ember Light" charset="0"/>
                <a:cs typeface="Amazon Ember Light" charset="0"/>
              </a:rPr>
              <a:t>https://aws.amazon.com/contact-us/aws-training/</a:t>
            </a:r>
            <a:r>
              <a:rPr lang="pt-BR" sz="900" dirty="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Review-4-Icon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5"/>
            <a:ext cx="4268647" cy="3163824"/>
          </a:xfrm>
          <a:prstGeom prst="rect">
            <a:avLst/>
          </a:prstGeom>
        </p:spPr>
        <p:txBody>
          <a:bodyPr rtlCol="0" anchor="t"/>
          <a:lstStyle>
            <a:lvl1pPr>
              <a:defRPr>
                <a:solidFill>
                  <a:schemeClr val="bg1"/>
                </a:solidFill>
              </a:defRPr>
            </a:lvl1pPr>
          </a:lstStyle>
          <a:p>
            <a:pPr rtl="0"/>
            <a:r>
              <a:rPr lang="pt-BR"/>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86392" y="2729770"/>
            <a:ext cx="2443207" cy="568231"/>
          </a:xfrm>
          <a:prstGeom prst="rect">
            <a:avLst/>
          </a:prstGeom>
        </p:spPr>
        <p:txBody>
          <a:bodyPr rtlCol="0">
            <a:noAutofit/>
          </a:bodyPr>
          <a:lstStyle>
            <a:lvl1pPr marL="0" indent="0" algn="ctr">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840052" y="365126"/>
            <a:ext cx="1910948" cy="449072"/>
          </a:xfrm>
          <a:prstGeom prst="rect">
            <a:avLst/>
          </a:prstGeom>
        </p:spPr>
      </p:pic>
      <p:sp>
        <p:nvSpPr>
          <p:cNvPr id="10" name="Content Placeholder 2">
            <a:extLst>
              <a:ext uri="{FF2B5EF4-FFF2-40B4-BE49-F238E27FC236}">
                <a16:creationId xmlns:a16="http://schemas.microsoft.com/office/drawing/2014/main" id="{0EB2737B-E9EB-5940-81B3-90715BFD4CAC}"/>
              </a:ext>
            </a:extLst>
          </p:cNvPr>
          <p:cNvSpPr>
            <a:spLocks noGrp="1"/>
          </p:cNvSpPr>
          <p:nvPr>
            <p:ph idx="17"/>
          </p:nvPr>
        </p:nvSpPr>
        <p:spPr>
          <a:xfrm>
            <a:off x="9117940" y="2729770"/>
            <a:ext cx="2443207" cy="568231"/>
          </a:xfrm>
          <a:prstGeom prst="rect">
            <a:avLst/>
          </a:prstGeom>
        </p:spPr>
        <p:txBody>
          <a:bodyPr rtlCol="0">
            <a:noAutofit/>
          </a:bodyPr>
          <a:lstStyle>
            <a:lvl1pPr marL="0" indent="0" algn="ctr">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p:txBody>
      </p:sp>
      <p:sp>
        <p:nvSpPr>
          <p:cNvPr id="11" name="Content Placeholder 2">
            <a:extLst>
              <a:ext uri="{FF2B5EF4-FFF2-40B4-BE49-F238E27FC236}">
                <a16:creationId xmlns:a16="http://schemas.microsoft.com/office/drawing/2014/main" id="{0EB2737B-E9EB-5940-81B3-90715BFD4CAC}"/>
              </a:ext>
            </a:extLst>
          </p:cNvPr>
          <p:cNvSpPr>
            <a:spLocks noGrp="1"/>
          </p:cNvSpPr>
          <p:nvPr>
            <p:ph idx="18"/>
          </p:nvPr>
        </p:nvSpPr>
        <p:spPr>
          <a:xfrm>
            <a:off x="5786392" y="5268809"/>
            <a:ext cx="2443207" cy="568231"/>
          </a:xfrm>
          <a:prstGeom prst="rect">
            <a:avLst/>
          </a:prstGeom>
        </p:spPr>
        <p:txBody>
          <a:bodyPr rtlCol="0">
            <a:noAutofit/>
          </a:bodyPr>
          <a:lstStyle>
            <a:lvl1pPr marL="0" indent="0" algn="ctr">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p:txBody>
      </p:sp>
      <p:sp>
        <p:nvSpPr>
          <p:cNvPr id="14" name="Content Placeholder 2">
            <a:extLst>
              <a:ext uri="{FF2B5EF4-FFF2-40B4-BE49-F238E27FC236}">
                <a16:creationId xmlns:a16="http://schemas.microsoft.com/office/drawing/2014/main" id="{0EB2737B-E9EB-5940-81B3-90715BFD4CAC}"/>
              </a:ext>
            </a:extLst>
          </p:cNvPr>
          <p:cNvSpPr>
            <a:spLocks noGrp="1"/>
          </p:cNvSpPr>
          <p:nvPr>
            <p:ph idx="19"/>
          </p:nvPr>
        </p:nvSpPr>
        <p:spPr>
          <a:xfrm>
            <a:off x="9117940" y="5268809"/>
            <a:ext cx="2443207" cy="568231"/>
          </a:xfrm>
          <a:prstGeom prst="rect">
            <a:avLst/>
          </a:prstGeom>
        </p:spPr>
        <p:txBody>
          <a:bodyPr rtlCol="0">
            <a:noAutofit/>
          </a:bodyPr>
          <a:lstStyle>
            <a:lvl1pPr marL="0" indent="0" algn="ctr">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p:txBody>
      </p:sp>
      <p:sp>
        <p:nvSpPr>
          <p:cNvPr id="6" name="Picture Placeholder 5"/>
          <p:cNvSpPr>
            <a:spLocks noGrp="1"/>
          </p:cNvSpPr>
          <p:nvPr>
            <p:ph type="pic" sz="quarter" idx="20"/>
          </p:nvPr>
        </p:nvSpPr>
        <p:spPr>
          <a:xfrm>
            <a:off x="6207895" y="3662020"/>
            <a:ext cx="1600200" cy="1600200"/>
          </a:xfrm>
        </p:spPr>
        <p:txBody>
          <a:bodyPr rtlCol="0">
            <a:normAutofit/>
          </a:bodyPr>
          <a:lstStyle>
            <a:lvl1pPr marL="0" indent="0" algn="ctr">
              <a:buNone/>
              <a:defRPr sz="1800"/>
            </a:lvl1pPr>
          </a:lstStyle>
          <a:p>
            <a:pPr rtl="0"/>
            <a:endParaRPr lang="en-US" dirty="0"/>
          </a:p>
        </p:txBody>
      </p:sp>
      <p:sp>
        <p:nvSpPr>
          <p:cNvPr id="15" name="Picture Placeholder 5"/>
          <p:cNvSpPr>
            <a:spLocks noGrp="1"/>
          </p:cNvSpPr>
          <p:nvPr>
            <p:ph type="pic" sz="quarter" idx="21"/>
          </p:nvPr>
        </p:nvSpPr>
        <p:spPr>
          <a:xfrm>
            <a:off x="9539443" y="3662020"/>
            <a:ext cx="1600200" cy="1600200"/>
          </a:xfrm>
        </p:spPr>
        <p:txBody>
          <a:bodyPr rtlCol="0">
            <a:normAutofit/>
          </a:bodyPr>
          <a:lstStyle>
            <a:lvl1pPr marL="0" indent="0" algn="ctr">
              <a:buNone/>
              <a:defRPr sz="1800"/>
            </a:lvl1pPr>
          </a:lstStyle>
          <a:p>
            <a:pPr rtl="0"/>
            <a:endParaRPr lang="en-US" dirty="0"/>
          </a:p>
        </p:txBody>
      </p:sp>
      <p:sp>
        <p:nvSpPr>
          <p:cNvPr id="16" name="Picture Placeholder 5"/>
          <p:cNvSpPr>
            <a:spLocks noGrp="1"/>
          </p:cNvSpPr>
          <p:nvPr>
            <p:ph type="pic" sz="quarter" idx="22"/>
          </p:nvPr>
        </p:nvSpPr>
        <p:spPr>
          <a:xfrm>
            <a:off x="9539443" y="1129570"/>
            <a:ext cx="1600200" cy="1600200"/>
          </a:xfrm>
        </p:spPr>
        <p:txBody>
          <a:bodyPr rtlCol="0">
            <a:normAutofit/>
          </a:bodyPr>
          <a:lstStyle>
            <a:lvl1pPr marL="0" indent="0" algn="ctr">
              <a:buNone/>
              <a:defRPr sz="1800"/>
            </a:lvl1pPr>
          </a:lstStyle>
          <a:p>
            <a:pPr rtl="0"/>
            <a:endParaRPr lang="en-US" dirty="0"/>
          </a:p>
        </p:txBody>
      </p:sp>
      <p:sp>
        <p:nvSpPr>
          <p:cNvPr id="17" name="Picture Placeholder 5"/>
          <p:cNvSpPr>
            <a:spLocks noGrp="1"/>
          </p:cNvSpPr>
          <p:nvPr>
            <p:ph type="pic" sz="quarter" idx="23"/>
          </p:nvPr>
        </p:nvSpPr>
        <p:spPr>
          <a:xfrm>
            <a:off x="6207895" y="1129570"/>
            <a:ext cx="1600200" cy="1600200"/>
          </a:xfrm>
        </p:spPr>
        <p:txBody>
          <a:bodyPr rtlCol="0">
            <a:normAutofit/>
          </a:bodyPr>
          <a:lstStyle>
            <a:lvl1pPr marL="0" indent="0" algn="ctr">
              <a:buNone/>
              <a:defRPr sz="1800"/>
            </a:lvl1pPr>
          </a:lstStyle>
          <a:p>
            <a:pPr rtl="0"/>
            <a:endParaRPr lang="en-US" dirty="0"/>
          </a:p>
        </p:txBody>
      </p:sp>
    </p:spTree>
    <p:custDataLst>
      <p:tags r:id="rId1"/>
    </p:custDataLst>
    <p:extLst>
      <p:ext uri="{BB962C8B-B14F-4D97-AF65-F5344CB8AC3E}">
        <p14:creationId xmlns:p14="http://schemas.microsoft.com/office/powerpoint/2010/main" val="3257306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Pic-Heading-Subheading&amp;Tex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
        <p:nvSpPr>
          <p:cNvPr id="2" name="Footer Placeholder 1"/>
          <p:cNvSpPr>
            <a:spLocks noGrp="1"/>
          </p:cNvSpPr>
          <p:nvPr>
            <p:ph type="ftr" sz="quarter" idx="15"/>
          </p:nvPr>
        </p:nvSpPr>
        <p:spPr/>
        <p:txBody>
          <a:bodyPr rtlCol="0"/>
          <a:lstStyle/>
          <a:p>
            <a:pPr rtl="0"/>
            <a:r>
              <a:rPr lang="pt-BR"/>
              <a:t>© 2020, Amazon Web Services, Inc. or its Affiliates. All rights reserved.</a:t>
            </a:r>
          </a:p>
        </p:txBody>
      </p:sp>
      <p:sp>
        <p:nvSpPr>
          <p:cNvPr id="12" name="Text Placeholder 11"/>
          <p:cNvSpPr>
            <a:spLocks noGrp="1"/>
          </p:cNvSpPr>
          <p:nvPr>
            <p:ph type="body" sz="quarter" idx="25"/>
          </p:nvPr>
        </p:nvSpPr>
        <p:spPr>
          <a:xfrm>
            <a:off x="304800" y="1331913"/>
            <a:ext cx="11518900" cy="966787"/>
          </a:xfrm>
        </p:spPr>
        <p:txBody>
          <a:bodyPr rtlCol="0" anchor="ctr"/>
          <a:lstStyle>
            <a:lvl1pPr marL="0" indent="0" algn="ctr">
              <a:buNone/>
              <a:defRPr>
                <a:solidFill>
                  <a:schemeClr val="accent5"/>
                </a:solidFill>
              </a:defRPr>
            </a:lvl1pPr>
          </a:lstStyle>
          <a:p>
            <a:pPr lvl="0" rtl="0"/>
            <a:r>
              <a:rPr lang="pt-BR"/>
              <a:t>Edit Master text styles</a:t>
            </a:r>
          </a:p>
        </p:txBody>
      </p:sp>
      <p:sp>
        <p:nvSpPr>
          <p:cNvPr id="25" name="Text Placeholder 4"/>
          <p:cNvSpPr>
            <a:spLocks noGrp="1"/>
          </p:cNvSpPr>
          <p:nvPr>
            <p:ph type="body" sz="quarter" idx="29"/>
          </p:nvPr>
        </p:nvSpPr>
        <p:spPr>
          <a:xfrm>
            <a:off x="9080574" y="5013683"/>
            <a:ext cx="2743200" cy="1225551"/>
          </a:xfrm>
        </p:spPr>
        <p:txBody>
          <a:bodyPr rtlCol="0" anchor="t">
            <a:noAutofit/>
          </a:bodyPr>
          <a:lstStyle>
            <a:lvl1pPr marL="0" indent="0" algn="ctr">
              <a:buNone/>
              <a:defRPr sz="2000" b="0"/>
            </a:lvl1pPr>
          </a:lstStyle>
          <a:p>
            <a:pPr lvl="0" rtl="0"/>
            <a:r>
              <a:rPr lang="pt-BR"/>
              <a:t>Edit Master text styles</a:t>
            </a:r>
          </a:p>
        </p:txBody>
      </p:sp>
      <p:sp>
        <p:nvSpPr>
          <p:cNvPr id="4" name="Picture Placeholder 3"/>
          <p:cNvSpPr>
            <a:spLocks noGrp="1"/>
          </p:cNvSpPr>
          <p:nvPr>
            <p:ph type="pic" sz="quarter" idx="16"/>
          </p:nvPr>
        </p:nvSpPr>
        <p:spPr>
          <a:xfrm>
            <a:off x="686886" y="2434058"/>
            <a:ext cx="2103120" cy="2103120"/>
          </a:xfrm>
        </p:spPr>
        <p:txBody>
          <a:bodyPr rtlCol="0">
            <a:normAutofit/>
          </a:bodyPr>
          <a:lstStyle>
            <a:lvl1pPr marL="0" indent="0" algn="ctr">
              <a:buNone/>
              <a:defRPr sz="2400"/>
            </a:lvl1pPr>
          </a:lstStyle>
          <a:p>
            <a:pPr rtl="0"/>
            <a:endParaRPr lang="en-US" dirty="0"/>
          </a:p>
        </p:txBody>
      </p:sp>
      <p:sp>
        <p:nvSpPr>
          <p:cNvPr id="8" name="Picture Placeholder 7"/>
          <p:cNvSpPr>
            <a:spLocks noGrp="1"/>
          </p:cNvSpPr>
          <p:nvPr>
            <p:ph type="pic" sz="quarter" idx="18"/>
          </p:nvPr>
        </p:nvSpPr>
        <p:spPr>
          <a:xfrm>
            <a:off x="9400614" y="2434058"/>
            <a:ext cx="2103120" cy="2103120"/>
          </a:xfrm>
        </p:spPr>
        <p:txBody>
          <a:bodyPr rtlCol="0">
            <a:normAutofit/>
          </a:bodyPr>
          <a:lstStyle>
            <a:lvl1pPr marL="0" indent="0" algn="ctr">
              <a:buNone/>
              <a:defRPr sz="2400"/>
            </a:lvl1pPr>
          </a:lstStyle>
          <a:p>
            <a:pPr rtl="0"/>
            <a:endParaRPr lang="en-US" dirty="0"/>
          </a:p>
        </p:txBody>
      </p:sp>
      <p:sp>
        <p:nvSpPr>
          <p:cNvPr id="21" name="Text Placeholder 4"/>
          <p:cNvSpPr>
            <a:spLocks noGrp="1"/>
          </p:cNvSpPr>
          <p:nvPr>
            <p:ph type="body" sz="quarter" idx="24"/>
          </p:nvPr>
        </p:nvSpPr>
        <p:spPr>
          <a:xfrm>
            <a:off x="9080574" y="4564421"/>
            <a:ext cx="2743200" cy="449262"/>
          </a:xfrm>
        </p:spPr>
        <p:txBody>
          <a:bodyPr rtlCol="0" anchor="ctr">
            <a:noAutofit/>
          </a:bodyPr>
          <a:lstStyle>
            <a:lvl1pPr marL="0" indent="0" algn="ctr">
              <a:buNone/>
              <a:defRPr sz="2000" b="1"/>
            </a:lvl1pPr>
          </a:lstStyle>
          <a:p>
            <a:pPr lvl="0" rtl="0"/>
            <a:r>
              <a:rPr lang="pt-BR"/>
              <a:t>Edit Master text styles</a:t>
            </a:r>
          </a:p>
        </p:txBody>
      </p:sp>
      <p:sp>
        <p:nvSpPr>
          <p:cNvPr id="24" name="Text Placeholder 4"/>
          <p:cNvSpPr>
            <a:spLocks noGrp="1"/>
          </p:cNvSpPr>
          <p:nvPr>
            <p:ph type="body" sz="quarter" idx="28"/>
          </p:nvPr>
        </p:nvSpPr>
        <p:spPr>
          <a:xfrm>
            <a:off x="366846" y="5013683"/>
            <a:ext cx="2743200" cy="1225551"/>
          </a:xfrm>
        </p:spPr>
        <p:txBody>
          <a:bodyPr rtlCol="0" anchor="t">
            <a:noAutofit/>
          </a:bodyPr>
          <a:lstStyle>
            <a:lvl1pPr marL="0" indent="0" algn="ctr">
              <a:buNone/>
              <a:defRPr sz="2000" b="0"/>
            </a:lvl1pPr>
          </a:lstStyle>
          <a:p>
            <a:pPr lvl="0" rtl="0"/>
            <a:r>
              <a:rPr lang="pt-BR"/>
              <a:t>Edit Master text styles</a:t>
            </a:r>
          </a:p>
        </p:txBody>
      </p:sp>
      <p:sp>
        <p:nvSpPr>
          <p:cNvPr id="5" name="Text Placeholder 4"/>
          <p:cNvSpPr>
            <a:spLocks noGrp="1"/>
          </p:cNvSpPr>
          <p:nvPr>
            <p:ph type="body" sz="quarter" idx="21"/>
          </p:nvPr>
        </p:nvSpPr>
        <p:spPr>
          <a:xfrm>
            <a:off x="366846" y="4564421"/>
            <a:ext cx="2743200" cy="449262"/>
          </a:xfrm>
        </p:spPr>
        <p:txBody>
          <a:bodyPr rtlCol="0" anchor="ctr">
            <a:noAutofit/>
          </a:bodyPr>
          <a:lstStyle>
            <a:lvl1pPr marL="0" indent="0" algn="ctr">
              <a:buNone/>
              <a:defRPr sz="2000" b="1"/>
            </a:lvl1pPr>
          </a:lstStyle>
          <a:p>
            <a:pPr lvl="0" rtl="0"/>
            <a:r>
              <a:rPr lang="pt-BR"/>
              <a:t>Edit Master text styles</a:t>
            </a:r>
          </a:p>
        </p:txBody>
      </p:sp>
      <p:sp>
        <p:nvSpPr>
          <p:cNvPr id="22" name="Text Placeholder 4"/>
          <p:cNvSpPr>
            <a:spLocks noGrp="1"/>
          </p:cNvSpPr>
          <p:nvPr>
            <p:ph type="body" sz="quarter" idx="26"/>
          </p:nvPr>
        </p:nvSpPr>
        <p:spPr>
          <a:xfrm>
            <a:off x="6172497" y="5013683"/>
            <a:ext cx="2743200" cy="1225551"/>
          </a:xfrm>
        </p:spPr>
        <p:txBody>
          <a:bodyPr rtlCol="0" anchor="t">
            <a:noAutofit/>
          </a:bodyPr>
          <a:lstStyle>
            <a:lvl1pPr marL="0" indent="0" algn="ctr">
              <a:buNone/>
              <a:defRPr sz="2000" b="0"/>
            </a:lvl1pPr>
          </a:lstStyle>
          <a:p>
            <a:pPr lvl="0" rtl="0"/>
            <a:r>
              <a:rPr lang="pt-BR"/>
              <a:t>Edit Master text styles</a:t>
            </a:r>
          </a:p>
        </p:txBody>
      </p:sp>
      <p:sp>
        <p:nvSpPr>
          <p:cNvPr id="6" name="Picture Placeholder 5"/>
          <p:cNvSpPr>
            <a:spLocks noGrp="1"/>
          </p:cNvSpPr>
          <p:nvPr>
            <p:ph type="pic" sz="quarter" idx="17"/>
          </p:nvPr>
        </p:nvSpPr>
        <p:spPr>
          <a:xfrm>
            <a:off x="6492537" y="2434058"/>
            <a:ext cx="2103120" cy="2103120"/>
          </a:xfrm>
        </p:spPr>
        <p:txBody>
          <a:bodyPr rtlCol="0">
            <a:normAutofit/>
          </a:bodyPr>
          <a:lstStyle>
            <a:lvl1pPr marL="0" indent="0" algn="ctr">
              <a:buNone/>
              <a:defRPr sz="2400"/>
            </a:lvl1pPr>
          </a:lstStyle>
          <a:p>
            <a:pPr rtl="0"/>
            <a:endParaRPr lang="en-US" dirty="0"/>
          </a:p>
        </p:txBody>
      </p:sp>
      <p:sp>
        <p:nvSpPr>
          <p:cNvPr id="20" name="Text Placeholder 4"/>
          <p:cNvSpPr>
            <a:spLocks noGrp="1"/>
          </p:cNvSpPr>
          <p:nvPr>
            <p:ph type="body" sz="quarter" idx="23"/>
          </p:nvPr>
        </p:nvSpPr>
        <p:spPr>
          <a:xfrm>
            <a:off x="6172497" y="4564421"/>
            <a:ext cx="2743200" cy="449262"/>
          </a:xfrm>
        </p:spPr>
        <p:txBody>
          <a:bodyPr rtlCol="0" anchor="ctr">
            <a:noAutofit/>
          </a:bodyPr>
          <a:lstStyle>
            <a:lvl1pPr marL="0" indent="0" algn="ctr">
              <a:buNone/>
              <a:defRPr sz="2000" b="1"/>
            </a:lvl1pPr>
          </a:lstStyle>
          <a:p>
            <a:pPr lvl="0" rtl="0"/>
            <a:r>
              <a:rPr lang="pt-BR"/>
              <a:t>Edit Master text styles</a:t>
            </a:r>
          </a:p>
        </p:txBody>
      </p:sp>
      <p:sp>
        <p:nvSpPr>
          <p:cNvPr id="23" name="Text Placeholder 4"/>
          <p:cNvSpPr>
            <a:spLocks noGrp="1"/>
          </p:cNvSpPr>
          <p:nvPr>
            <p:ph type="body" sz="quarter" idx="27"/>
          </p:nvPr>
        </p:nvSpPr>
        <p:spPr>
          <a:xfrm>
            <a:off x="3302328" y="5013683"/>
            <a:ext cx="2743200" cy="1225551"/>
          </a:xfrm>
        </p:spPr>
        <p:txBody>
          <a:bodyPr rtlCol="0" anchor="t">
            <a:noAutofit/>
          </a:bodyPr>
          <a:lstStyle>
            <a:lvl1pPr marL="0" indent="0" algn="ctr">
              <a:buNone/>
              <a:defRPr sz="2000" b="0"/>
            </a:lvl1pPr>
          </a:lstStyle>
          <a:p>
            <a:pPr lvl="0" rtl="0"/>
            <a:r>
              <a:rPr lang="pt-BR"/>
              <a:t>Edit Master text styles</a:t>
            </a:r>
          </a:p>
        </p:txBody>
      </p:sp>
      <p:sp>
        <p:nvSpPr>
          <p:cNvPr id="14" name="Picture Placeholder 5"/>
          <p:cNvSpPr>
            <a:spLocks noGrp="1"/>
          </p:cNvSpPr>
          <p:nvPr>
            <p:ph type="pic" sz="quarter" idx="19"/>
          </p:nvPr>
        </p:nvSpPr>
        <p:spPr>
          <a:xfrm>
            <a:off x="3622368" y="2434058"/>
            <a:ext cx="2103120" cy="2103120"/>
          </a:xfrm>
        </p:spPr>
        <p:txBody>
          <a:bodyPr rtlCol="0">
            <a:normAutofit/>
          </a:bodyPr>
          <a:lstStyle>
            <a:lvl1pPr marL="0" indent="0" algn="ctr">
              <a:buNone/>
              <a:defRPr sz="2400"/>
            </a:lvl1pPr>
          </a:lstStyle>
          <a:p>
            <a:pPr rtl="0"/>
            <a:endParaRPr lang="en-US" dirty="0"/>
          </a:p>
        </p:txBody>
      </p:sp>
      <p:sp>
        <p:nvSpPr>
          <p:cNvPr id="19" name="Text Placeholder 4"/>
          <p:cNvSpPr>
            <a:spLocks noGrp="1"/>
          </p:cNvSpPr>
          <p:nvPr>
            <p:ph type="body" sz="quarter" idx="22"/>
          </p:nvPr>
        </p:nvSpPr>
        <p:spPr>
          <a:xfrm>
            <a:off x="3302328" y="4564421"/>
            <a:ext cx="2743200" cy="449262"/>
          </a:xfrm>
        </p:spPr>
        <p:txBody>
          <a:bodyPr rtlCol="0" anchor="ctr">
            <a:noAutofit/>
          </a:bodyPr>
          <a:lstStyle>
            <a:lvl1pPr marL="0" indent="0" algn="ctr">
              <a:buNone/>
              <a:defRPr sz="2000" b="1"/>
            </a:lvl1pPr>
          </a:lstStyle>
          <a:p>
            <a:pPr lvl="0" rtl="0"/>
            <a:r>
              <a:rPr lang="pt-BR"/>
              <a:t>Edit Master text styles</a:t>
            </a:r>
          </a:p>
        </p:txBody>
      </p:sp>
      <p:pic>
        <p:nvPicPr>
          <p:cNvPr id="26" name="Picture 25">
            <a:extLst>
              <a:ext uri="{FF2B5EF4-FFF2-40B4-BE49-F238E27FC236}">
                <a16:creationId xmlns:a16="http://schemas.microsoft.com/office/drawing/2014/main" id="{82A1D901-ACD6-0B4F-865F-F387C1475F3E}"/>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47096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7"/>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681" r:id="rId24"/>
    <p:sldLayoutId id="2147483682" r:id="rId25"/>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0.xml"/><Relationship Id="rId7" Type="http://schemas.openxmlformats.org/officeDocument/2006/relationships/image" Target="../media/image55.sv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33.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57.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1.xml"/><Relationship Id="rId7" Type="http://schemas.openxmlformats.org/officeDocument/2006/relationships/image" Target="../media/image55.sv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33.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57.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notesSlide" Target="../notesSlides/notesSlide13.xml"/><Relationship Id="rId7" Type="http://schemas.openxmlformats.org/officeDocument/2006/relationships/image" Target="../media/image38.png"/><Relationship Id="rId2" Type="http://schemas.openxmlformats.org/officeDocument/2006/relationships/slideLayout" Target="../slideLayouts/slideLayout6.xml"/><Relationship Id="rId1" Type="http://schemas.openxmlformats.org/officeDocument/2006/relationships/tags" Target="../tags/tag40.xml"/><Relationship Id="rId6" Type="http://schemas.openxmlformats.org/officeDocument/2006/relationships/image" Target="../media/image62.svg"/><Relationship Id="rId5" Type="http://schemas.openxmlformats.org/officeDocument/2006/relationships/image" Target="../media/image37.png"/><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4.svg"/><Relationship Id="rId3" Type="http://schemas.openxmlformats.org/officeDocument/2006/relationships/notesSlide" Target="../notesSlides/notesSlide15.xml"/><Relationship Id="rId7" Type="http://schemas.openxmlformats.org/officeDocument/2006/relationships/image" Target="../media/image68.svg"/><Relationship Id="rId12"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40.png"/><Relationship Id="rId11" Type="http://schemas.openxmlformats.org/officeDocument/2006/relationships/image" Target="../media/image72.svg"/><Relationship Id="rId5" Type="http://schemas.openxmlformats.org/officeDocument/2006/relationships/image" Target="../media/image66.svg"/><Relationship Id="rId15" Type="http://schemas.openxmlformats.org/officeDocument/2006/relationships/image" Target="../media/image76.sv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70.sv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image" Target="../media/image46.jpeg"/><Relationship Id="rId5" Type="http://schemas.openxmlformats.org/officeDocument/2006/relationships/image" Target="../media/image66.sv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9.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3.svg"/><Relationship Id="rId3" Type="http://schemas.openxmlformats.org/officeDocument/2006/relationships/notesSlide" Target="../notesSlides/notesSlide20.xml"/><Relationship Id="rId7" Type="http://schemas.openxmlformats.org/officeDocument/2006/relationships/image" Target="../media/image82.svg"/><Relationship Id="rId12" Type="http://schemas.openxmlformats.org/officeDocument/2006/relationships/image" Target="../media/image32.png"/><Relationship Id="rId2" Type="http://schemas.openxmlformats.org/officeDocument/2006/relationships/slideLayout" Target="../slideLayouts/slideLayout25.xml"/><Relationship Id="rId1" Type="http://schemas.openxmlformats.org/officeDocument/2006/relationships/tags" Target="../tags/tag47.xml"/><Relationship Id="rId6" Type="http://schemas.openxmlformats.org/officeDocument/2006/relationships/image" Target="../media/image48.png"/><Relationship Id="rId11" Type="http://schemas.openxmlformats.org/officeDocument/2006/relationships/image" Target="../media/image84.svg"/><Relationship Id="rId5" Type="http://schemas.openxmlformats.org/officeDocument/2006/relationships/image" Target="../media/image80.sv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57.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50.jpeg"/><Relationship Id="rId5" Type="http://schemas.openxmlformats.org/officeDocument/2006/relationships/image" Target="../media/image66.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3.xml"/><Relationship Id="rId7" Type="http://schemas.openxmlformats.org/officeDocument/2006/relationships/image" Target="../media/image62.svg"/><Relationship Id="rId2" Type="http://schemas.openxmlformats.org/officeDocument/2006/relationships/slideLayout" Target="../slideLayouts/slideLayout5.xml"/><Relationship Id="rId1" Type="http://schemas.openxmlformats.org/officeDocument/2006/relationships/tags" Target="../tags/tag50.xml"/><Relationship Id="rId6" Type="http://schemas.openxmlformats.org/officeDocument/2006/relationships/image" Target="../media/image37.png"/><Relationship Id="rId11" Type="http://schemas.openxmlformats.org/officeDocument/2006/relationships/image" Target="../media/image45.svg"/><Relationship Id="rId5" Type="http://schemas.openxmlformats.org/officeDocument/2006/relationships/image" Target="../media/image66.svg"/><Relationship Id="rId10" Type="http://schemas.openxmlformats.org/officeDocument/2006/relationships/image" Target="../media/image27.png"/><Relationship Id="rId4" Type="http://schemas.openxmlformats.org/officeDocument/2006/relationships/image" Target="../media/image39.png"/><Relationship Id="rId9" Type="http://schemas.openxmlformats.org/officeDocument/2006/relationships/image" Target="../media/image39.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51.jpe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88.svg"/><Relationship Id="rId3" Type="http://schemas.openxmlformats.org/officeDocument/2006/relationships/notesSlide" Target="../notesSlides/notesSlide25.xml"/><Relationship Id="rId7" Type="http://schemas.openxmlformats.org/officeDocument/2006/relationships/image" Target="../media/image21.svg"/><Relationship Id="rId12" Type="http://schemas.openxmlformats.org/officeDocument/2006/relationships/image" Target="../media/image52.png"/><Relationship Id="rId2" Type="http://schemas.openxmlformats.org/officeDocument/2006/relationships/slideLayout" Target="../slideLayouts/slideLayout5.xml"/><Relationship Id="rId1" Type="http://schemas.openxmlformats.org/officeDocument/2006/relationships/tags" Target="../tags/tag52.xml"/><Relationship Id="rId6" Type="http://schemas.openxmlformats.org/officeDocument/2006/relationships/image" Target="../media/image15.png"/><Relationship Id="rId11" Type="http://schemas.openxmlformats.org/officeDocument/2006/relationships/image" Target="../media/image49.svg"/><Relationship Id="rId5" Type="http://schemas.openxmlformats.org/officeDocument/2006/relationships/image" Target="../media/image37.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tags" Target="../tags/tag53.xml"/><Relationship Id="rId5" Type="http://schemas.openxmlformats.org/officeDocument/2006/relationships/image" Target="../media/image54.pn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55.tiff"/></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5.svg"/><Relationship Id="rId3" Type="http://schemas.openxmlformats.org/officeDocument/2006/relationships/notesSlide" Target="../notesSlides/notesSlide28.xml"/><Relationship Id="rId7" Type="http://schemas.openxmlformats.org/officeDocument/2006/relationships/image" Target="../media/image31.svg"/><Relationship Id="rId12" Type="http://schemas.openxmlformats.org/officeDocument/2006/relationships/image" Target="../media/image27.png"/><Relationship Id="rId17" Type="http://schemas.openxmlformats.org/officeDocument/2006/relationships/image" Target="../media/image98.svg"/><Relationship Id="rId2" Type="http://schemas.openxmlformats.org/officeDocument/2006/relationships/slideLayout" Target="../slideLayouts/slideLayout6.xml"/><Relationship Id="rId16" Type="http://schemas.openxmlformats.org/officeDocument/2006/relationships/image" Target="../media/image59.png"/><Relationship Id="rId1" Type="http://schemas.openxmlformats.org/officeDocument/2006/relationships/tags" Target="../tags/tag55.xml"/><Relationship Id="rId6" Type="http://schemas.openxmlformats.org/officeDocument/2006/relationships/image" Target="../media/image56.png"/><Relationship Id="rId11" Type="http://schemas.openxmlformats.org/officeDocument/2006/relationships/image" Target="../media/image96.svg"/><Relationship Id="rId5" Type="http://schemas.openxmlformats.org/officeDocument/2006/relationships/image" Target="../media/image27.svg"/><Relationship Id="rId15" Type="http://schemas.openxmlformats.org/officeDocument/2006/relationships/image" Target="../media/image15.svg"/><Relationship Id="rId10" Type="http://schemas.openxmlformats.org/officeDocument/2006/relationships/image" Target="../media/image58.png"/><Relationship Id="rId4" Type="http://schemas.openxmlformats.org/officeDocument/2006/relationships/image" Target="../media/image18.png"/><Relationship Id="rId9" Type="http://schemas.openxmlformats.org/officeDocument/2006/relationships/image" Target="../media/image94.svg"/><Relationship Id="rId1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5.svg"/><Relationship Id="rId3" Type="http://schemas.openxmlformats.org/officeDocument/2006/relationships/notesSlide" Target="../notesSlides/notesSlide29.xml"/><Relationship Id="rId7" Type="http://schemas.openxmlformats.org/officeDocument/2006/relationships/image" Target="../media/image19.svg"/><Relationship Id="rId12" Type="http://schemas.openxmlformats.org/officeDocument/2006/relationships/image" Target="../media/image12.png"/><Relationship Id="rId2" Type="http://schemas.openxmlformats.org/officeDocument/2006/relationships/slideLayout" Target="../slideLayouts/slideLayout6.xml"/><Relationship Id="rId16" Type="http://schemas.openxmlformats.org/officeDocument/2006/relationships/image" Target="../media/image61.png"/><Relationship Id="rId1" Type="http://schemas.openxmlformats.org/officeDocument/2006/relationships/tags" Target="../tags/tag56.xml"/><Relationship Id="rId6" Type="http://schemas.openxmlformats.org/officeDocument/2006/relationships/image" Target="../media/image14.png"/><Relationship Id="rId11" Type="http://schemas.openxmlformats.org/officeDocument/2006/relationships/image" Target="../media/image45.svg"/><Relationship Id="rId5" Type="http://schemas.openxmlformats.org/officeDocument/2006/relationships/image" Target="../media/image21.svg"/><Relationship Id="rId15" Type="http://schemas.openxmlformats.org/officeDocument/2006/relationships/image" Target="../media/image100.svg"/><Relationship Id="rId10"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27.svg"/><Relationship Id="rId1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94.svg"/><Relationship Id="rId18" Type="http://schemas.openxmlformats.org/officeDocument/2006/relationships/image" Target="../media/image59.png"/><Relationship Id="rId3" Type="http://schemas.openxmlformats.org/officeDocument/2006/relationships/notesSlide" Target="../notesSlides/notesSlide30.xml"/><Relationship Id="rId7" Type="http://schemas.openxmlformats.org/officeDocument/2006/relationships/image" Target="../media/image21.svg"/><Relationship Id="rId12" Type="http://schemas.openxmlformats.org/officeDocument/2006/relationships/image" Target="../media/image57.png"/><Relationship Id="rId17" Type="http://schemas.openxmlformats.org/officeDocument/2006/relationships/image" Target="../media/image15.svg"/><Relationship Id="rId2" Type="http://schemas.openxmlformats.org/officeDocument/2006/relationships/slideLayout" Target="../slideLayouts/slideLayout18.xml"/><Relationship Id="rId16" Type="http://schemas.openxmlformats.org/officeDocument/2006/relationships/image" Target="../media/image12.png"/><Relationship Id="rId1" Type="http://schemas.openxmlformats.org/officeDocument/2006/relationships/tags" Target="../tags/tag57.xml"/><Relationship Id="rId6" Type="http://schemas.openxmlformats.org/officeDocument/2006/relationships/image" Target="../media/image15.png"/><Relationship Id="rId11" Type="http://schemas.openxmlformats.org/officeDocument/2006/relationships/image" Target="../media/image45.svg"/><Relationship Id="rId5" Type="http://schemas.openxmlformats.org/officeDocument/2006/relationships/image" Target="../media/image19.svg"/><Relationship Id="rId15" Type="http://schemas.openxmlformats.org/officeDocument/2006/relationships/image" Target="../media/image103.svg"/><Relationship Id="rId10" Type="http://schemas.openxmlformats.org/officeDocument/2006/relationships/image" Target="../media/image27.png"/><Relationship Id="rId19" Type="http://schemas.openxmlformats.org/officeDocument/2006/relationships/image" Target="../media/image98.svg"/><Relationship Id="rId4" Type="http://schemas.openxmlformats.org/officeDocument/2006/relationships/image" Target="../media/image14.png"/><Relationship Id="rId9" Type="http://schemas.openxmlformats.org/officeDocument/2006/relationships/image" Target="../media/image27.svg"/><Relationship Id="rId1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63.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hyperlink" Target="https://d1.awsstatic.com/product-marketing/Aurora/RDS_Aurora_PostgreSQL_Performance_Assessment_Benchmarking_V1-0.pdf" TargetMode="External"/><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hyperlink" Target="https://d1.awsstatic.com/product-marketing/Aurora/RDS_Aurora_Performance_Assessment_Benchmarking_v1-2.pdf" TargetMode="External"/><Relationship Id="rId5" Type="http://schemas.openxmlformats.org/officeDocument/2006/relationships/image" Target="../media/image70.sv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60.xml"/><Relationship Id="rId5" Type="http://schemas.openxmlformats.org/officeDocument/2006/relationships/image" Target="../media/image68.sv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7.svg"/><Relationship Id="rId3" Type="http://schemas.openxmlformats.org/officeDocument/2006/relationships/notesSlide" Target="../notesSlides/notesSlide36.xml"/><Relationship Id="rId7" Type="http://schemas.openxmlformats.org/officeDocument/2006/relationships/image" Target="../media/image106.svg"/><Relationship Id="rId12" Type="http://schemas.openxmlformats.org/officeDocument/2006/relationships/image" Target="../media/image34.png"/><Relationship Id="rId2" Type="http://schemas.openxmlformats.org/officeDocument/2006/relationships/slideLayout" Target="../slideLayouts/slideLayout25.xml"/><Relationship Id="rId1" Type="http://schemas.openxmlformats.org/officeDocument/2006/relationships/tags" Target="../tags/tag63.xml"/><Relationship Id="rId6" Type="http://schemas.openxmlformats.org/officeDocument/2006/relationships/image" Target="../media/image64.png"/><Relationship Id="rId11" Type="http://schemas.openxmlformats.org/officeDocument/2006/relationships/image" Target="../media/image110.svg"/><Relationship Id="rId5" Type="http://schemas.openxmlformats.org/officeDocument/2006/relationships/image" Target="../media/image72.svg"/><Relationship Id="rId10" Type="http://schemas.openxmlformats.org/officeDocument/2006/relationships/image" Target="../media/image66.png"/><Relationship Id="rId4" Type="http://schemas.openxmlformats.org/officeDocument/2006/relationships/image" Target="../media/image42.png"/><Relationship Id="rId9" Type="http://schemas.openxmlformats.org/officeDocument/2006/relationships/image" Target="../media/image108.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64.xml"/><Relationship Id="rId6" Type="http://schemas.openxmlformats.org/officeDocument/2006/relationships/image" Target="../media/image67.jpeg"/><Relationship Id="rId5" Type="http://schemas.openxmlformats.org/officeDocument/2006/relationships/image" Target="../media/image72.sv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15.svg"/><Relationship Id="rId2" Type="http://schemas.openxmlformats.org/officeDocument/2006/relationships/slideLayout" Target="../slideLayouts/slideLayout5.xml"/><Relationship Id="rId1" Type="http://schemas.openxmlformats.org/officeDocument/2006/relationships/tags" Target="../tags/tag65.xml"/><Relationship Id="rId6" Type="http://schemas.openxmlformats.org/officeDocument/2006/relationships/image" Target="../media/image69.png"/><Relationship Id="rId5" Type="http://schemas.openxmlformats.org/officeDocument/2006/relationships/image" Target="../media/image113.sv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39.xml"/><Relationship Id="rId7" Type="http://schemas.openxmlformats.org/officeDocument/2006/relationships/image" Target="../media/image113.svg"/><Relationship Id="rId2" Type="http://schemas.openxmlformats.org/officeDocument/2006/relationships/slideLayout" Target="../slideLayouts/slideLayout5.xml"/><Relationship Id="rId1" Type="http://schemas.openxmlformats.org/officeDocument/2006/relationships/tags" Target="../tags/tag66.xml"/><Relationship Id="rId6" Type="http://schemas.openxmlformats.org/officeDocument/2006/relationships/image" Target="../media/image68.png"/><Relationship Id="rId5" Type="http://schemas.microsoft.com/office/2007/relationships/hdphoto" Target="../media/hdphoto1.wdp"/><Relationship Id="rId4" Type="http://schemas.openxmlformats.org/officeDocument/2006/relationships/image" Target="../media/image70.png"/><Relationship Id="rId9" Type="http://schemas.openxmlformats.org/officeDocument/2006/relationships/image" Target="../media/image118.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40.xml"/><Relationship Id="rId7"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67.xml"/><Relationship Id="rId6" Type="http://schemas.openxmlformats.org/officeDocument/2006/relationships/image" Target="../media/image72.svg"/><Relationship Id="rId5" Type="http://schemas.openxmlformats.org/officeDocument/2006/relationships/image" Target="../media/image42.png"/><Relationship Id="rId10" Type="http://schemas.openxmlformats.org/officeDocument/2006/relationships/image" Target="../media/image62.svg"/><Relationship Id="rId4" Type="http://schemas.openxmlformats.org/officeDocument/2006/relationships/image" Target="../media/image72.png"/><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41.xml"/><Relationship Id="rId7" Type="http://schemas.openxmlformats.org/officeDocument/2006/relationships/image" Target="../media/image49.sv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29.png"/><Relationship Id="rId5" Type="http://schemas.openxmlformats.org/officeDocument/2006/relationships/image" Target="../media/image72.svg"/><Relationship Id="rId4" Type="http://schemas.openxmlformats.org/officeDocument/2006/relationships/image" Target="../media/image42.png"/><Relationship Id="rId9" Type="http://schemas.openxmlformats.org/officeDocument/2006/relationships/image" Target="../media/image121.svg"/></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42.xml"/><Relationship Id="rId7" Type="http://schemas.openxmlformats.org/officeDocument/2006/relationships/image" Target="../media/image123.svg"/><Relationship Id="rId2" Type="http://schemas.openxmlformats.org/officeDocument/2006/relationships/slideLayout" Target="../slideLayouts/slideLayout5.xml"/><Relationship Id="rId1" Type="http://schemas.openxmlformats.org/officeDocument/2006/relationships/tags" Target="../tags/tag69.xml"/><Relationship Id="rId6" Type="http://schemas.openxmlformats.org/officeDocument/2006/relationships/image" Target="../media/image74.png"/><Relationship Id="rId5" Type="http://schemas.openxmlformats.org/officeDocument/2006/relationships/image" Target="../media/image72.svg"/><Relationship Id="rId4" Type="http://schemas.openxmlformats.org/officeDocument/2006/relationships/image" Target="../media/image42.png"/><Relationship Id="rId9" Type="http://schemas.openxmlformats.org/officeDocument/2006/relationships/image" Target="../media/image49.svg"/></Relationships>
</file>

<file path=ppt/slides/_rels/slide4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notesSlide" Target="../notesSlides/notesSlide43.xml"/><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70.xml"/><Relationship Id="rId6" Type="http://schemas.openxmlformats.org/officeDocument/2006/relationships/image" Target="../media/image75.jpeg"/><Relationship Id="rId5" Type="http://schemas.openxmlformats.org/officeDocument/2006/relationships/image" Target="../media/image66.svg"/><Relationship Id="rId4" Type="http://schemas.openxmlformats.org/officeDocument/2006/relationships/image" Target="../media/image39.png"/><Relationship Id="rId9" Type="http://schemas.openxmlformats.org/officeDocument/2006/relationships/image" Target="../media/image31.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126.svg"/><Relationship Id="rId2" Type="http://schemas.openxmlformats.org/officeDocument/2006/relationships/slideLayout" Target="../slideLayouts/slideLayout5.xml"/><Relationship Id="rId1" Type="http://schemas.openxmlformats.org/officeDocument/2006/relationships/tags" Target="../tags/tag73.xml"/><Relationship Id="rId6" Type="http://schemas.openxmlformats.org/officeDocument/2006/relationships/image" Target="../media/image76.png"/><Relationship Id="rId5" Type="http://schemas.openxmlformats.org/officeDocument/2006/relationships/image" Target="../media/image66.sv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74.xml"/><Relationship Id="rId5" Type="http://schemas.openxmlformats.org/officeDocument/2006/relationships/image" Target="../media/image72.sv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4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36.svg"/><Relationship Id="rId18" Type="http://schemas.openxmlformats.org/officeDocument/2006/relationships/image" Target="../media/image139.svg"/><Relationship Id="rId3" Type="http://schemas.openxmlformats.org/officeDocument/2006/relationships/notesSlide" Target="../notesSlides/notesSlide49.xml"/><Relationship Id="rId7" Type="http://schemas.openxmlformats.org/officeDocument/2006/relationships/image" Target="../media/image130.svg"/><Relationship Id="rId12" Type="http://schemas.openxmlformats.org/officeDocument/2006/relationships/image" Target="../media/image81.png"/><Relationship Id="rId17" Type="http://schemas.openxmlformats.org/officeDocument/2006/relationships/image" Target="../media/image82.png"/><Relationship Id="rId2" Type="http://schemas.openxmlformats.org/officeDocument/2006/relationships/slideLayout" Target="../slideLayouts/slideLayout5.xml"/><Relationship Id="rId16" Type="http://schemas.openxmlformats.org/officeDocument/2006/relationships/image" Target="../media/image137.svg"/><Relationship Id="rId1" Type="http://schemas.openxmlformats.org/officeDocument/2006/relationships/tags" Target="../tags/tag76.xml"/><Relationship Id="rId6" Type="http://schemas.openxmlformats.org/officeDocument/2006/relationships/image" Target="../media/image78.png"/><Relationship Id="rId11" Type="http://schemas.openxmlformats.org/officeDocument/2006/relationships/image" Target="../media/image134.svg"/><Relationship Id="rId5" Type="http://schemas.openxmlformats.org/officeDocument/2006/relationships/image" Target="../media/image128.svg"/><Relationship Id="rId15" Type="http://schemas.openxmlformats.org/officeDocument/2006/relationships/image" Target="../media/image70.svg"/><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132.svg"/><Relationship Id="rId1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svg"/><Relationship Id="rId18" Type="http://schemas.openxmlformats.org/officeDocument/2006/relationships/image" Target="../media/image17.png"/><Relationship Id="rId26" Type="http://schemas.openxmlformats.org/officeDocument/2006/relationships/image" Target="../media/image21.png"/><Relationship Id="rId39" Type="http://schemas.openxmlformats.org/officeDocument/2006/relationships/image" Target="../media/image45.svg"/><Relationship Id="rId3" Type="http://schemas.openxmlformats.org/officeDocument/2006/relationships/notesSlide" Target="../notesSlides/notesSlide5.xml"/><Relationship Id="rId21" Type="http://schemas.openxmlformats.org/officeDocument/2006/relationships/image" Target="../media/image27.svg"/><Relationship Id="rId34" Type="http://schemas.openxmlformats.org/officeDocument/2006/relationships/image" Target="../media/image25.png"/><Relationship Id="rId42" Type="http://schemas.openxmlformats.org/officeDocument/2006/relationships/image" Target="../media/image29.png"/><Relationship Id="rId7" Type="http://schemas.openxmlformats.org/officeDocument/2006/relationships/image" Target="../media/image13.svg"/><Relationship Id="rId12" Type="http://schemas.openxmlformats.org/officeDocument/2006/relationships/image" Target="../media/image14.png"/><Relationship Id="rId17" Type="http://schemas.openxmlformats.org/officeDocument/2006/relationships/image" Target="../media/image23.svg"/><Relationship Id="rId25" Type="http://schemas.openxmlformats.org/officeDocument/2006/relationships/image" Target="../media/image31.svg"/><Relationship Id="rId33" Type="http://schemas.openxmlformats.org/officeDocument/2006/relationships/image" Target="../media/image39.svg"/><Relationship Id="rId38" Type="http://schemas.openxmlformats.org/officeDocument/2006/relationships/image" Target="../media/image27.png"/><Relationship Id="rId2" Type="http://schemas.openxmlformats.org/officeDocument/2006/relationships/slideLayout" Target="../slideLayouts/slideLayout18.xml"/><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image" Target="../media/image35.svg"/><Relationship Id="rId41" Type="http://schemas.openxmlformats.org/officeDocument/2006/relationships/image" Target="../media/image47.svg"/><Relationship Id="rId1" Type="http://schemas.openxmlformats.org/officeDocument/2006/relationships/tags" Target="../tags/tag32.xml"/><Relationship Id="rId6" Type="http://schemas.openxmlformats.org/officeDocument/2006/relationships/image" Target="../media/image11.png"/><Relationship Id="rId11" Type="http://schemas.openxmlformats.org/officeDocument/2006/relationships/image" Target="../media/image17.svg"/><Relationship Id="rId24" Type="http://schemas.openxmlformats.org/officeDocument/2006/relationships/image" Target="../media/image20.png"/><Relationship Id="rId32" Type="http://schemas.openxmlformats.org/officeDocument/2006/relationships/image" Target="../media/image24.png"/><Relationship Id="rId37" Type="http://schemas.openxmlformats.org/officeDocument/2006/relationships/image" Target="../media/image43.svg"/><Relationship Id="rId40" Type="http://schemas.openxmlformats.org/officeDocument/2006/relationships/image" Target="../media/image28.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22.png"/><Relationship Id="rId36"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5.svg"/><Relationship Id="rId31" Type="http://schemas.openxmlformats.org/officeDocument/2006/relationships/image" Target="../media/image37.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image" Target="../media/image33.svg"/><Relationship Id="rId30" Type="http://schemas.openxmlformats.org/officeDocument/2006/relationships/image" Target="../media/image23.png"/><Relationship Id="rId35" Type="http://schemas.openxmlformats.org/officeDocument/2006/relationships/image" Target="../media/image41.svg"/><Relationship Id="rId43" Type="http://schemas.openxmlformats.org/officeDocument/2006/relationships/image" Target="../media/image49.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83.jpeg"/></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45.svg"/><Relationship Id="rId18" Type="http://schemas.openxmlformats.org/officeDocument/2006/relationships/image" Target="../media/image39.svg"/><Relationship Id="rId3" Type="http://schemas.openxmlformats.org/officeDocument/2006/relationships/notesSlide" Target="../notesSlides/notesSlide51.xml"/><Relationship Id="rId21" Type="http://schemas.openxmlformats.org/officeDocument/2006/relationships/image" Target="../media/image88.png"/><Relationship Id="rId7" Type="http://schemas.openxmlformats.org/officeDocument/2006/relationships/image" Target="../media/image25.svg"/><Relationship Id="rId12" Type="http://schemas.openxmlformats.org/officeDocument/2006/relationships/image" Target="../media/image85.png"/><Relationship Id="rId17" Type="http://schemas.openxmlformats.org/officeDocument/2006/relationships/image" Target="../media/image24.png"/><Relationship Id="rId2" Type="http://schemas.openxmlformats.org/officeDocument/2006/relationships/slideLayout" Target="../slideLayouts/slideLayout5.xml"/><Relationship Id="rId16" Type="http://schemas.openxmlformats.org/officeDocument/2006/relationships/image" Target="../media/image148.svg"/><Relationship Id="rId20" Type="http://schemas.openxmlformats.org/officeDocument/2006/relationships/image" Target="../media/image128.svg"/><Relationship Id="rId1" Type="http://schemas.openxmlformats.org/officeDocument/2006/relationships/tags" Target="../tags/tag78.xml"/><Relationship Id="rId6" Type="http://schemas.openxmlformats.org/officeDocument/2006/relationships/image" Target="../media/image17.png"/><Relationship Id="rId11" Type="http://schemas.openxmlformats.org/officeDocument/2006/relationships/image" Target="../media/image143.svg"/><Relationship Id="rId5" Type="http://schemas.openxmlformats.org/officeDocument/2006/relationships/image" Target="../media/image142.svg"/><Relationship Id="rId15" Type="http://schemas.openxmlformats.org/officeDocument/2006/relationships/image" Target="../media/image87.png"/><Relationship Id="rId10" Type="http://schemas.openxmlformats.org/officeDocument/2006/relationships/image" Target="../media/image81.png"/><Relationship Id="rId19" Type="http://schemas.openxmlformats.org/officeDocument/2006/relationships/image" Target="../media/image77.png"/><Relationship Id="rId4" Type="http://schemas.openxmlformats.org/officeDocument/2006/relationships/image" Target="../media/image84.png"/><Relationship Id="rId9" Type="http://schemas.openxmlformats.org/officeDocument/2006/relationships/image" Target="../media/image134.svg"/><Relationship Id="rId14" Type="http://schemas.openxmlformats.org/officeDocument/2006/relationships/image" Target="../media/image86.tiff"/><Relationship Id="rId22" Type="http://schemas.openxmlformats.org/officeDocument/2006/relationships/image" Target="../media/image150.sv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tags" Target="../tags/tag80.xml"/><Relationship Id="rId5" Type="http://schemas.openxmlformats.org/officeDocument/2006/relationships/image" Target="../media/image91.jpeg"/><Relationship Id="rId4" Type="http://schemas.openxmlformats.org/officeDocument/2006/relationships/image" Target="../media/image90.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81.xml"/></Relationships>
</file>

<file path=ppt/slides/_rels/slide5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57.svg"/><Relationship Id="rId18" Type="http://schemas.openxmlformats.org/officeDocument/2006/relationships/image" Target="../media/image23.png"/><Relationship Id="rId26" Type="http://schemas.openxmlformats.org/officeDocument/2006/relationships/image" Target="../media/image62.svg"/><Relationship Id="rId3" Type="http://schemas.openxmlformats.org/officeDocument/2006/relationships/notesSlide" Target="../notesSlides/notesSlide55.xml"/><Relationship Id="rId21" Type="http://schemas.openxmlformats.org/officeDocument/2006/relationships/image" Target="../media/image159.svg"/><Relationship Id="rId7" Type="http://schemas.openxmlformats.org/officeDocument/2006/relationships/image" Target="../media/image27.svg"/><Relationship Id="rId12" Type="http://schemas.openxmlformats.org/officeDocument/2006/relationships/image" Target="../media/image93.png"/><Relationship Id="rId17" Type="http://schemas.openxmlformats.org/officeDocument/2006/relationships/image" Target="../media/image139.svg"/><Relationship Id="rId25" Type="http://schemas.openxmlformats.org/officeDocument/2006/relationships/image" Target="../media/image37.png"/><Relationship Id="rId2" Type="http://schemas.openxmlformats.org/officeDocument/2006/relationships/slideLayout" Target="../slideLayouts/slideLayout5.xml"/><Relationship Id="rId16" Type="http://schemas.openxmlformats.org/officeDocument/2006/relationships/image" Target="../media/image82.png"/><Relationship Id="rId20" Type="http://schemas.openxmlformats.org/officeDocument/2006/relationships/image" Target="../media/image94.png"/><Relationship Id="rId1" Type="http://schemas.openxmlformats.org/officeDocument/2006/relationships/tags" Target="../tags/tag82.xml"/><Relationship Id="rId6" Type="http://schemas.openxmlformats.org/officeDocument/2006/relationships/image" Target="../media/image18.png"/><Relationship Id="rId11" Type="http://schemas.openxmlformats.org/officeDocument/2006/relationships/image" Target="../media/image155.svg"/><Relationship Id="rId24" Type="http://schemas.openxmlformats.org/officeDocument/2006/relationships/image" Target="../media/image96.png"/><Relationship Id="rId5" Type="http://schemas.openxmlformats.org/officeDocument/2006/relationships/image" Target="../media/image25.svg"/><Relationship Id="rId15" Type="http://schemas.openxmlformats.org/officeDocument/2006/relationships/image" Target="../media/image19.svg"/><Relationship Id="rId23" Type="http://schemas.openxmlformats.org/officeDocument/2006/relationships/image" Target="../media/image161.svg"/><Relationship Id="rId10" Type="http://schemas.openxmlformats.org/officeDocument/2006/relationships/image" Target="../media/image92.png"/><Relationship Id="rId19" Type="http://schemas.openxmlformats.org/officeDocument/2006/relationships/image" Target="../media/image37.svg"/><Relationship Id="rId4" Type="http://schemas.openxmlformats.org/officeDocument/2006/relationships/image" Target="../media/image17.png"/><Relationship Id="rId9" Type="http://schemas.openxmlformats.org/officeDocument/2006/relationships/image" Target="../media/image21.svg"/><Relationship Id="rId14" Type="http://schemas.openxmlformats.org/officeDocument/2006/relationships/image" Target="../media/image14.png"/><Relationship Id="rId22"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xml"/><Relationship Id="rId1" Type="http://schemas.openxmlformats.org/officeDocument/2006/relationships/tags" Target="../tags/tag83.xml"/><Relationship Id="rId5" Type="http://schemas.openxmlformats.org/officeDocument/2006/relationships/image" Target="../media/image54.png"/><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84.xml"/><Relationship Id="rId4" Type="http://schemas.openxmlformats.org/officeDocument/2006/relationships/image" Target="../media/image55.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3.xml"/><Relationship Id="rId5" Type="http://schemas.openxmlformats.org/officeDocument/2006/relationships/image" Target="../media/image31.tiff"/><Relationship Id="rId4" Type="http://schemas.openxmlformats.org/officeDocument/2006/relationships/image" Target="../media/image30.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8.xml"/><Relationship Id="rId1" Type="http://schemas.openxmlformats.org/officeDocument/2006/relationships/tags" Target="../tags/tag87.xml"/><Relationship Id="rId4" Type="http://schemas.openxmlformats.org/officeDocument/2006/relationships/image" Target="../media/image97.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8.xml"/></Relationships>
</file>

<file path=ppt/slides/_rels/slide62.xml.rels><?xml version="1.0" encoding="UTF-8" standalone="yes"?>
<Relationships xmlns="http://schemas.openxmlformats.org/package/2006/relationships"><Relationship Id="rId8" Type="http://schemas.openxmlformats.org/officeDocument/2006/relationships/hyperlink" Target="https://aws.amazon.com/dynamodb/faqs/" TargetMode="External"/><Relationship Id="rId3" Type="http://schemas.openxmlformats.org/officeDocument/2006/relationships/notesSlide" Target="../notesSlides/notesSlide62.xml"/><Relationship Id="rId7" Type="http://schemas.openxmlformats.org/officeDocument/2006/relationships/hyperlink" Target="https://docs.aws.amazon.com/amazondynamodb/latest/developerguide/" TargetMode="External"/><Relationship Id="rId2" Type="http://schemas.openxmlformats.org/officeDocument/2006/relationships/slideLayout" Target="../slideLayouts/slideLayout5.xml"/><Relationship Id="rId1" Type="http://schemas.openxmlformats.org/officeDocument/2006/relationships/tags" Target="../tags/tag89.xml"/><Relationship Id="rId6" Type="http://schemas.openxmlformats.org/officeDocument/2006/relationships/hyperlink" Target="https://aws.amazon.com/rds/faqs/" TargetMode="External"/><Relationship Id="rId5" Type="http://schemas.openxmlformats.org/officeDocument/2006/relationships/hyperlink" Target="https://docs.aws.amazon.com/AmazonRDS/latest/UserGuide/CHAP_BestPractices.html" TargetMode="External"/><Relationship Id="rId4" Type="http://schemas.openxmlformats.org/officeDocument/2006/relationships/hyperlink" Target="https://aws.amazon.com/products/databases/"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3.xml"/><Relationship Id="rId1" Type="http://schemas.openxmlformats.org/officeDocument/2006/relationships/tags" Target="../tags/tag9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8.xml"/><Relationship Id="rId7" Type="http://schemas.openxmlformats.org/officeDocument/2006/relationships/image" Target="../media/image55.svg"/><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33.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57.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9.xml"/><Relationship Id="rId7" Type="http://schemas.openxmlformats.org/officeDocument/2006/relationships/image" Target="../media/image55.svg"/><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33.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t>AWS Academy Cloud Architecting</a:t>
            </a:r>
          </a:p>
        </p:txBody>
      </p:sp>
      <p:sp>
        <p:nvSpPr>
          <p:cNvPr id="6" name="Title 5"/>
          <p:cNvSpPr>
            <a:spLocks noGrp="1"/>
          </p:cNvSpPr>
          <p:nvPr>
            <p:ph type="title"/>
          </p:nvPr>
        </p:nvSpPr>
        <p:spPr>
          <a:xfrm>
            <a:off x="419100" y="3191940"/>
            <a:ext cx="10670241" cy="1021472"/>
          </a:xfrm>
        </p:spPr>
        <p:txBody>
          <a:bodyPr rtlCol="0"/>
          <a:lstStyle/>
          <a:p>
            <a:pPr rtl="0"/>
            <a:r>
              <a:rPr lang="pt-BR" sz="5400" dirty="0">
                <a:latin typeface="+mj-lt"/>
              </a:rPr>
              <a:t>Módulo 5: Adicionar uma camada de banco de dados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Autofit/>
          </a:bodyPr>
          <a:lstStyle/>
          <a:p>
            <a:pPr rtl="0"/>
            <a:r>
              <a:rPr lang="pt-BR" sz="3400" dirty="0"/>
              <a:t>Considerações sobre bancos de dados: tamanho e tipo do objeto</a:t>
            </a:r>
          </a:p>
        </p:txBody>
      </p:sp>
      <p:grpSp>
        <p:nvGrpSpPr>
          <p:cNvPr id="10" name="Group 9">
            <a:extLst>
              <a:ext uri="{FF2B5EF4-FFF2-40B4-BE49-F238E27FC236}">
                <a16:creationId xmlns:a16="http://schemas.microsoft.com/office/drawing/2014/main" id="{5A8B3A3F-0797-0D49-BAC0-38028856BD0B}"/>
              </a:ext>
              <a:ext uri="{C183D7F6-B498-43B3-948B-1728B52AA6E4}">
                <adec:decorative xmlns:adec="http://schemas.microsoft.com/office/drawing/2017/decorative" xmlns="" val="1"/>
              </a:ext>
            </a:extLst>
          </p:cNvPr>
          <p:cNvGrpSpPr/>
          <p:nvPr/>
        </p:nvGrpSpPr>
        <p:grpSpPr>
          <a:xfrm>
            <a:off x="420579" y="1650012"/>
            <a:ext cx="903373" cy="4352604"/>
            <a:chOff x="420579" y="1650012"/>
            <a:chExt cx="903373" cy="4352604"/>
          </a:xfrm>
        </p:grpSpPr>
        <p:sp>
          <p:nvSpPr>
            <p:cNvPr id="16" name="Snip Single Corner Rectangle 15">
              <a:extLst>
                <a:ext uri="{FF2B5EF4-FFF2-40B4-BE49-F238E27FC236}">
                  <a16:creationId xmlns:a16="http://schemas.microsoft.com/office/drawing/2014/main" id="{CB853D97-7B39-F746-896E-230C46098210}"/>
                </a:ext>
              </a:extLst>
            </p:cNvPr>
            <p:cNvSpPr/>
            <p:nvPr/>
          </p:nvSpPr>
          <p:spPr>
            <a:xfrm>
              <a:off x="420579" y="1650012"/>
              <a:ext cx="903373" cy="4352604"/>
            </a:xfrm>
            <a:prstGeom prst="snip1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8" name="Graphic 17" descr="Upward trend">
              <a:extLst>
                <a:ext uri="{FF2B5EF4-FFF2-40B4-BE49-F238E27FC236}">
                  <a16:creationId xmlns:a16="http://schemas.microsoft.com/office/drawing/2014/main" id="{2DB36D47-5BE0-8347-83D5-9E73D8FAD93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43755" y="1856257"/>
              <a:ext cx="678012" cy="678012"/>
            </a:xfrm>
            <a:prstGeom prst="rect">
              <a:avLst/>
            </a:prstGeom>
          </p:spPr>
        </p:pic>
        <p:pic>
          <p:nvPicPr>
            <p:cNvPr id="19" name="Graphic 18" descr="Suitcase">
              <a:extLst>
                <a:ext uri="{FF2B5EF4-FFF2-40B4-BE49-F238E27FC236}">
                  <a16:creationId xmlns:a16="http://schemas.microsoft.com/office/drawing/2014/main" id="{76B79A9F-813F-584C-9225-8EE795C3530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4732" y="5090137"/>
              <a:ext cx="683429" cy="683429"/>
            </a:xfrm>
            <a:prstGeom prst="rect">
              <a:avLst/>
            </a:prstGeom>
          </p:spPr>
        </p:pic>
        <p:pic>
          <p:nvPicPr>
            <p:cNvPr id="20" name="Graphic 19" descr="Database">
              <a:extLst>
                <a:ext uri="{FF2B5EF4-FFF2-40B4-BE49-F238E27FC236}">
                  <a16:creationId xmlns:a16="http://schemas.microsoft.com/office/drawing/2014/main" id="{4A826039-949B-1246-AFE2-C91409C6818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50340" y="2825435"/>
              <a:ext cx="812215" cy="812215"/>
            </a:xfrm>
            <a:prstGeom prst="rect">
              <a:avLst/>
            </a:prstGeom>
          </p:spPr>
        </p:pic>
        <p:pic>
          <p:nvPicPr>
            <p:cNvPr id="22" name="Graphic 21" descr="Bar chart">
              <a:extLst>
                <a:ext uri="{FF2B5EF4-FFF2-40B4-BE49-F238E27FC236}">
                  <a16:creationId xmlns:a16="http://schemas.microsoft.com/office/drawing/2014/main" id="{5CAE4363-E892-3644-B30D-8043C3EB31AF}"/>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22596" r="9274" b="23633"/>
            <a:stretch/>
          </p:blipFill>
          <p:spPr>
            <a:xfrm>
              <a:off x="563633" y="3928816"/>
              <a:ext cx="636885" cy="713882"/>
            </a:xfrm>
            <a:prstGeom prst="rect">
              <a:avLst/>
            </a:prstGeom>
          </p:spPr>
        </p:pic>
      </p:grpSp>
      <p:sp>
        <p:nvSpPr>
          <p:cNvPr id="6" name="TextBox 5">
            <a:extLst>
              <a:ext uri="{FF2B5EF4-FFF2-40B4-BE49-F238E27FC236}">
                <a16:creationId xmlns:a16="http://schemas.microsoft.com/office/drawing/2014/main" id="{CF07EF61-1E6F-504D-8540-D0EEE3C63B33}"/>
              </a:ext>
            </a:extLst>
          </p:cNvPr>
          <p:cNvSpPr txBox="1"/>
          <p:nvPr/>
        </p:nvSpPr>
        <p:spPr>
          <a:xfrm>
            <a:off x="1657163" y="1968866"/>
            <a:ext cx="5777781" cy="430887"/>
          </a:xfrm>
          <a:prstGeom prst="rect">
            <a:avLst/>
          </a:prstGeom>
          <a:noFill/>
        </p:spPr>
        <p:txBody>
          <a:bodyPr wrap="square" rtlCol="0">
            <a:spAutoFit/>
          </a:bodyPr>
          <a:lstStyle/>
          <a:p>
            <a:pPr rtl="0">
              <a:buClr>
                <a:schemeClr val="accent2"/>
              </a:buClr>
            </a:pPr>
            <a:r>
              <a:rPr lang="pt-BR" sz="2200">
                <a:latin typeface="Amazon Ember" panose="020B0603020204020204" pitchFamily="34" charset="0"/>
                <a:ea typeface="Amazon Ember" panose="020B0603020204020204" pitchFamily="34" charset="0"/>
                <a:cs typeface="Amazon Ember" panose="020B0603020204020204" pitchFamily="34" charset="0"/>
              </a:rPr>
              <a:t>Escalabilidade</a:t>
            </a:r>
          </a:p>
        </p:txBody>
      </p:sp>
      <p:sp>
        <p:nvSpPr>
          <p:cNvPr id="5" name="TextBox 4">
            <a:extLst>
              <a:ext uri="{FF2B5EF4-FFF2-40B4-BE49-F238E27FC236}">
                <a16:creationId xmlns:a16="http://schemas.microsoft.com/office/drawing/2014/main" id="{2854E6ED-C6AE-0144-ADD7-994303C41D0C}"/>
              </a:ext>
            </a:extLst>
          </p:cNvPr>
          <p:cNvSpPr txBox="1"/>
          <p:nvPr/>
        </p:nvSpPr>
        <p:spPr>
          <a:xfrm>
            <a:off x="1657162" y="2851592"/>
            <a:ext cx="4253781" cy="769441"/>
          </a:xfrm>
          <a:prstGeom prst="rect">
            <a:avLst/>
          </a:prstGeom>
          <a:noFill/>
        </p:spPr>
        <p:txBody>
          <a:bodyPr wrap="square" rtlCol="0">
            <a:spAutoFit/>
          </a:bodyPr>
          <a:lstStyle/>
          <a:p>
            <a:pPr rtl="0">
              <a:buClr>
                <a:schemeClr val="accent2"/>
              </a:buClr>
            </a:pPr>
            <a:r>
              <a:rPr lang="pt-BR" sz="2200" dirty="0">
                <a:latin typeface="Amazon Ember" panose="020B0603020204020204" pitchFamily="34" charset="0"/>
                <a:ea typeface="Amazon Ember" panose="020B0603020204020204" pitchFamily="34" charset="0"/>
                <a:cs typeface="Amazon Ember" panose="020B0603020204020204" pitchFamily="34" charset="0"/>
              </a:rPr>
              <a:t>Total de requisitos </a:t>
            </a:r>
            <a:r>
              <a:rPr lang="pt-BR" sz="2200" dirty="0" smtClean="0">
                <a:latin typeface="Amazon Ember" panose="020B0603020204020204" pitchFamily="34" charset="0"/>
                <a:ea typeface="Amazon Ember" panose="020B0603020204020204" pitchFamily="34" charset="0"/>
                <a:cs typeface="Amazon Ember" panose="020B0603020204020204" pitchFamily="34" charset="0"/>
              </a:rPr>
              <a:t>de armazenamento</a:t>
            </a:r>
            <a:endParaRPr lang="pt-BR" sz="2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19726269-AEC0-0843-A262-19E84F8CE084}"/>
              </a:ext>
            </a:extLst>
          </p:cNvPr>
          <p:cNvSpPr txBox="1"/>
          <p:nvPr/>
        </p:nvSpPr>
        <p:spPr>
          <a:xfrm>
            <a:off x="1657160" y="4116254"/>
            <a:ext cx="4253781" cy="430887"/>
          </a:xfrm>
          <a:prstGeom prst="rect">
            <a:avLst/>
          </a:prstGeom>
          <a:noFill/>
        </p:spPr>
        <p:txBody>
          <a:bodyPr wrap="square" rtlCol="0">
            <a:spAutoFit/>
          </a:bodyPr>
          <a:lstStyle/>
          <a:p>
            <a:pPr rtl="0">
              <a:buClr>
                <a:schemeClr val="accent2"/>
              </a:buClr>
            </a:pPr>
            <a:r>
              <a:rPr lang="pt-BR" sz="22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Tamanho e tipo do objeto</a:t>
            </a:r>
          </a:p>
        </p:txBody>
      </p:sp>
      <p:sp>
        <p:nvSpPr>
          <p:cNvPr id="8" name="TextBox 7">
            <a:extLst>
              <a:ext uri="{FF2B5EF4-FFF2-40B4-BE49-F238E27FC236}">
                <a16:creationId xmlns:a16="http://schemas.microsoft.com/office/drawing/2014/main" id="{5FE1C488-CEC6-214A-B8EA-8C9BF8DA359A}"/>
              </a:ext>
            </a:extLst>
          </p:cNvPr>
          <p:cNvSpPr txBox="1"/>
          <p:nvPr/>
        </p:nvSpPr>
        <p:spPr>
          <a:xfrm>
            <a:off x="1657161" y="5216409"/>
            <a:ext cx="4253781" cy="430887"/>
          </a:xfrm>
          <a:prstGeom prst="rect">
            <a:avLst/>
          </a:prstGeom>
          <a:noFill/>
        </p:spPr>
        <p:txBody>
          <a:bodyPr wrap="square" rtlCol="0">
            <a:spAutoFit/>
          </a:bodyPr>
          <a:lstStyle/>
          <a:p>
            <a:pPr rtl="0">
              <a:buClr>
                <a:schemeClr val="accent2"/>
              </a:buClr>
            </a:pPr>
            <a:r>
              <a:rPr lang="pt-BR" sz="2200">
                <a:latin typeface="Amazon Ember" panose="020B0603020204020204" pitchFamily="34" charset="0"/>
                <a:ea typeface="Amazon Ember" panose="020B0603020204020204" pitchFamily="34" charset="0"/>
                <a:cs typeface="Amazon Ember" panose="020B0603020204020204" pitchFamily="34" charset="0"/>
              </a:rPr>
              <a:t>Durabilidade</a:t>
            </a:r>
          </a:p>
        </p:txBody>
      </p:sp>
      <p:sp>
        <p:nvSpPr>
          <p:cNvPr id="13" name="TextBox 12">
            <a:extLst>
              <a:ext uri="{FF2B5EF4-FFF2-40B4-BE49-F238E27FC236}">
                <a16:creationId xmlns:a16="http://schemas.microsoft.com/office/drawing/2014/main" id="{899E1F2E-5433-9643-8ED9-37E99DE04858}"/>
              </a:ext>
            </a:extLst>
          </p:cNvPr>
          <p:cNvSpPr txBox="1"/>
          <p:nvPr/>
        </p:nvSpPr>
        <p:spPr>
          <a:xfrm>
            <a:off x="6435793" y="2195262"/>
            <a:ext cx="5212451" cy="1015663"/>
          </a:xfrm>
          <a:prstGeom prst="rect">
            <a:avLst/>
          </a:prstGeom>
          <a:noFill/>
        </p:spPr>
        <p:txBody>
          <a:bodyPr wrap="square" rtlCol="0">
            <a:spAutoFit/>
          </a:bodyPr>
          <a:lstStyle/>
          <a:p>
            <a:pPr algn="ctr" rtl="0"/>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Você precisa armazenar estruturas </a:t>
            </a:r>
            <a:r>
              <a:rPr lang="pt-BR" sz="2000" b="1"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dados </a:t>
            </a:r>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simples, objetos de dados grandes ou ambos?</a:t>
            </a:r>
          </a:p>
        </p:txBody>
      </p:sp>
      <p:pic>
        <p:nvPicPr>
          <p:cNvPr id="24" name="Graphic 23">
            <a:extLst>
              <a:ext uri="{FF2B5EF4-FFF2-40B4-BE49-F238E27FC236}">
                <a16:creationId xmlns:a16="http://schemas.microsoft.com/office/drawing/2014/main" id="{69773796-9E57-CD44-B1F9-882194E19574}"/>
              </a:ext>
              <a:ext uri="{C183D7F6-B498-43B3-948B-1728B52AA6E4}">
                <adec:decorative xmlns:adec="http://schemas.microsoft.com/office/drawing/2017/decorative" xmlns="" val="1"/>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22596" r="9274" b="23633"/>
          <a:stretch/>
        </p:blipFill>
        <p:spPr>
          <a:xfrm>
            <a:off x="8488432" y="3370337"/>
            <a:ext cx="1607877" cy="1802263"/>
          </a:xfrm>
          <a:prstGeom prst="rect">
            <a:avLst/>
          </a:prstGeom>
        </p:spPr>
      </p:pic>
    </p:spTree>
    <p:custDataLst>
      <p:tags r:id="rId1"/>
    </p:custDataLst>
    <p:extLst>
      <p:ext uri="{BB962C8B-B14F-4D97-AF65-F5344CB8AC3E}">
        <p14:creationId xmlns:p14="http://schemas.microsoft.com/office/powerpoint/2010/main" val="1650854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Considerações sobre bancos de dados: durabilidade</a:t>
            </a:r>
          </a:p>
        </p:txBody>
      </p:sp>
      <p:grpSp>
        <p:nvGrpSpPr>
          <p:cNvPr id="9" name="Group 8">
            <a:extLst>
              <a:ext uri="{FF2B5EF4-FFF2-40B4-BE49-F238E27FC236}">
                <a16:creationId xmlns:a16="http://schemas.microsoft.com/office/drawing/2014/main" id="{1525E729-DDF9-D846-850E-B41842C5741B}"/>
              </a:ext>
              <a:ext uri="{C183D7F6-B498-43B3-948B-1728B52AA6E4}">
                <adec:decorative xmlns:adec="http://schemas.microsoft.com/office/drawing/2017/decorative" xmlns="" val="1"/>
              </a:ext>
            </a:extLst>
          </p:cNvPr>
          <p:cNvGrpSpPr/>
          <p:nvPr/>
        </p:nvGrpSpPr>
        <p:grpSpPr>
          <a:xfrm>
            <a:off x="420579" y="1650012"/>
            <a:ext cx="903373" cy="4352604"/>
            <a:chOff x="420579" y="1650012"/>
            <a:chExt cx="903373" cy="4352604"/>
          </a:xfrm>
        </p:grpSpPr>
        <p:sp>
          <p:nvSpPr>
            <p:cNvPr id="16" name="Snip Single Corner Rectangle 15">
              <a:extLst>
                <a:ext uri="{FF2B5EF4-FFF2-40B4-BE49-F238E27FC236}">
                  <a16:creationId xmlns:a16="http://schemas.microsoft.com/office/drawing/2014/main" id="{1C38196A-D5CA-0D4C-BEFD-B8D8CCF61034}"/>
                </a:ext>
              </a:extLst>
            </p:cNvPr>
            <p:cNvSpPr/>
            <p:nvPr/>
          </p:nvSpPr>
          <p:spPr>
            <a:xfrm>
              <a:off x="420579" y="1650012"/>
              <a:ext cx="903373" cy="4352604"/>
            </a:xfrm>
            <a:prstGeom prst="snip1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8" name="Graphic 17" descr="Upward trend">
              <a:extLst>
                <a:ext uri="{FF2B5EF4-FFF2-40B4-BE49-F238E27FC236}">
                  <a16:creationId xmlns:a16="http://schemas.microsoft.com/office/drawing/2014/main" id="{B5DB22A8-8095-B242-AAFE-83D00B069FE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43755" y="1856257"/>
              <a:ext cx="678012" cy="678012"/>
            </a:xfrm>
            <a:prstGeom prst="rect">
              <a:avLst/>
            </a:prstGeom>
          </p:spPr>
        </p:pic>
        <p:pic>
          <p:nvPicPr>
            <p:cNvPr id="19" name="Graphic 18" descr="Suitcase">
              <a:extLst>
                <a:ext uri="{FF2B5EF4-FFF2-40B4-BE49-F238E27FC236}">
                  <a16:creationId xmlns:a16="http://schemas.microsoft.com/office/drawing/2014/main" id="{6387B619-96DE-F544-A596-D258FC0EBC4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4732" y="5090137"/>
              <a:ext cx="683429" cy="683429"/>
            </a:xfrm>
            <a:prstGeom prst="rect">
              <a:avLst/>
            </a:prstGeom>
          </p:spPr>
        </p:pic>
        <p:pic>
          <p:nvPicPr>
            <p:cNvPr id="20" name="Graphic 19" descr="Database">
              <a:extLst>
                <a:ext uri="{FF2B5EF4-FFF2-40B4-BE49-F238E27FC236}">
                  <a16:creationId xmlns:a16="http://schemas.microsoft.com/office/drawing/2014/main" id="{AEA7B7EC-151E-5441-9A6B-C9CE917D4D66}"/>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50340" y="2825435"/>
              <a:ext cx="812215" cy="812215"/>
            </a:xfrm>
            <a:prstGeom prst="rect">
              <a:avLst/>
            </a:prstGeom>
          </p:spPr>
        </p:pic>
        <p:pic>
          <p:nvPicPr>
            <p:cNvPr id="22" name="Graphic 21" descr="Bar chart">
              <a:extLst>
                <a:ext uri="{FF2B5EF4-FFF2-40B4-BE49-F238E27FC236}">
                  <a16:creationId xmlns:a16="http://schemas.microsoft.com/office/drawing/2014/main" id="{8774D3D1-E28C-C94A-B432-1C4A23ED9C2E}"/>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22596" r="9274" b="23633"/>
            <a:stretch/>
          </p:blipFill>
          <p:spPr>
            <a:xfrm>
              <a:off x="563633" y="3928816"/>
              <a:ext cx="636885" cy="713882"/>
            </a:xfrm>
            <a:prstGeom prst="rect">
              <a:avLst/>
            </a:prstGeom>
          </p:spPr>
        </p:pic>
      </p:grpSp>
      <p:sp>
        <p:nvSpPr>
          <p:cNvPr id="6" name="TextBox 5">
            <a:extLst>
              <a:ext uri="{FF2B5EF4-FFF2-40B4-BE49-F238E27FC236}">
                <a16:creationId xmlns:a16="http://schemas.microsoft.com/office/drawing/2014/main" id="{CF07EF61-1E6F-504D-8540-D0EEE3C63B33}"/>
              </a:ext>
            </a:extLst>
          </p:cNvPr>
          <p:cNvSpPr txBox="1"/>
          <p:nvPr/>
        </p:nvSpPr>
        <p:spPr>
          <a:xfrm>
            <a:off x="1657163" y="1968866"/>
            <a:ext cx="5777781" cy="430887"/>
          </a:xfrm>
          <a:prstGeom prst="rect">
            <a:avLst/>
          </a:prstGeom>
          <a:noFill/>
        </p:spPr>
        <p:txBody>
          <a:bodyPr wrap="square" rtlCol="0">
            <a:spAutoFit/>
          </a:bodyPr>
          <a:lstStyle/>
          <a:p>
            <a:pPr rtl="0">
              <a:buClr>
                <a:schemeClr val="accent2"/>
              </a:buClr>
            </a:pPr>
            <a:r>
              <a:rPr lang="pt-BR" sz="2200">
                <a:latin typeface="Amazon Ember" panose="020B0603020204020204" pitchFamily="34" charset="0"/>
                <a:ea typeface="Amazon Ember" panose="020B0603020204020204" pitchFamily="34" charset="0"/>
                <a:cs typeface="Amazon Ember" panose="020B0603020204020204" pitchFamily="34" charset="0"/>
              </a:rPr>
              <a:t>Escalabilidade</a:t>
            </a:r>
          </a:p>
        </p:txBody>
      </p:sp>
      <p:sp>
        <p:nvSpPr>
          <p:cNvPr id="5" name="TextBox 4">
            <a:extLst>
              <a:ext uri="{FF2B5EF4-FFF2-40B4-BE49-F238E27FC236}">
                <a16:creationId xmlns:a16="http://schemas.microsoft.com/office/drawing/2014/main" id="{2854E6ED-C6AE-0144-ADD7-994303C41D0C}"/>
              </a:ext>
            </a:extLst>
          </p:cNvPr>
          <p:cNvSpPr txBox="1"/>
          <p:nvPr/>
        </p:nvSpPr>
        <p:spPr>
          <a:xfrm>
            <a:off x="1657162" y="2846821"/>
            <a:ext cx="4253781" cy="769441"/>
          </a:xfrm>
          <a:prstGeom prst="rect">
            <a:avLst/>
          </a:prstGeom>
          <a:noFill/>
        </p:spPr>
        <p:txBody>
          <a:bodyPr wrap="square" rtlCol="0">
            <a:spAutoFit/>
          </a:bodyPr>
          <a:lstStyle/>
          <a:p>
            <a:pPr rtl="0">
              <a:buClr>
                <a:schemeClr val="accent2"/>
              </a:buClr>
            </a:pPr>
            <a:r>
              <a:rPr lang="pt-BR" sz="2200" dirty="0">
                <a:latin typeface="Amazon Ember" panose="020B0603020204020204" pitchFamily="34" charset="0"/>
                <a:ea typeface="Amazon Ember" panose="020B0603020204020204" pitchFamily="34" charset="0"/>
                <a:cs typeface="Amazon Ember" panose="020B0603020204020204" pitchFamily="34" charset="0"/>
              </a:rPr>
              <a:t>Total de requisitos </a:t>
            </a:r>
            <a:r>
              <a:rPr lang="pt-BR" sz="2200" dirty="0" smtClean="0">
                <a:latin typeface="Amazon Ember" panose="020B0603020204020204" pitchFamily="34" charset="0"/>
                <a:ea typeface="Amazon Ember" panose="020B0603020204020204" pitchFamily="34" charset="0"/>
                <a:cs typeface="Amazon Ember" panose="020B0603020204020204" pitchFamily="34" charset="0"/>
              </a:rPr>
              <a:t>de armazenamento</a:t>
            </a:r>
            <a:endParaRPr lang="pt-BR" sz="2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19726269-AEC0-0843-A262-19E84F8CE084}"/>
              </a:ext>
            </a:extLst>
          </p:cNvPr>
          <p:cNvSpPr txBox="1"/>
          <p:nvPr/>
        </p:nvSpPr>
        <p:spPr>
          <a:xfrm>
            <a:off x="1657160" y="4116254"/>
            <a:ext cx="4253781" cy="430887"/>
          </a:xfrm>
          <a:prstGeom prst="rect">
            <a:avLst/>
          </a:prstGeom>
          <a:noFill/>
        </p:spPr>
        <p:txBody>
          <a:bodyPr wrap="square" rtlCol="0">
            <a:spAutoFit/>
          </a:bodyPr>
          <a:lstStyle/>
          <a:p>
            <a:pPr rtl="0">
              <a:buClr>
                <a:schemeClr val="accent2"/>
              </a:buClr>
            </a:pPr>
            <a:r>
              <a:rPr lang="pt-BR" sz="2200">
                <a:latin typeface="Amazon Ember" panose="020B0603020204020204" pitchFamily="34" charset="0"/>
                <a:ea typeface="Amazon Ember" panose="020B0603020204020204" pitchFamily="34" charset="0"/>
                <a:cs typeface="Amazon Ember" panose="020B0603020204020204" pitchFamily="34" charset="0"/>
              </a:rPr>
              <a:t>Tamanho e tipo do objeto</a:t>
            </a:r>
          </a:p>
        </p:txBody>
      </p:sp>
      <p:sp>
        <p:nvSpPr>
          <p:cNvPr id="8" name="TextBox 7">
            <a:extLst>
              <a:ext uri="{FF2B5EF4-FFF2-40B4-BE49-F238E27FC236}">
                <a16:creationId xmlns:a16="http://schemas.microsoft.com/office/drawing/2014/main" id="{5FE1C488-CEC6-214A-B8EA-8C9BF8DA359A}"/>
              </a:ext>
            </a:extLst>
          </p:cNvPr>
          <p:cNvSpPr txBox="1"/>
          <p:nvPr/>
        </p:nvSpPr>
        <p:spPr>
          <a:xfrm>
            <a:off x="1657161" y="5216409"/>
            <a:ext cx="4253781" cy="430887"/>
          </a:xfrm>
          <a:prstGeom prst="rect">
            <a:avLst/>
          </a:prstGeom>
          <a:noFill/>
        </p:spPr>
        <p:txBody>
          <a:bodyPr wrap="square" rtlCol="0">
            <a:spAutoFit/>
          </a:bodyPr>
          <a:lstStyle/>
          <a:p>
            <a:pPr rtl="0">
              <a:buClr>
                <a:schemeClr val="accent2"/>
              </a:buClr>
            </a:pPr>
            <a:r>
              <a:rPr lang="pt-BR" sz="22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Durabilidade</a:t>
            </a:r>
          </a:p>
        </p:txBody>
      </p:sp>
      <p:sp>
        <p:nvSpPr>
          <p:cNvPr id="13" name="TextBox 12">
            <a:extLst>
              <a:ext uri="{FF2B5EF4-FFF2-40B4-BE49-F238E27FC236}">
                <a16:creationId xmlns:a16="http://schemas.microsoft.com/office/drawing/2014/main" id="{ED9C71D1-AE38-DF44-804E-4DA29BD3D104}"/>
              </a:ext>
            </a:extLst>
          </p:cNvPr>
          <p:cNvSpPr txBox="1"/>
          <p:nvPr/>
        </p:nvSpPr>
        <p:spPr>
          <a:xfrm>
            <a:off x="6347040" y="2205936"/>
            <a:ext cx="5565706" cy="1631216"/>
          </a:xfrm>
          <a:prstGeom prst="rect">
            <a:avLst/>
          </a:prstGeom>
          <a:noFill/>
        </p:spPr>
        <p:txBody>
          <a:bodyPr wrap="square" rtlCol="0">
            <a:spAutoFit/>
          </a:bodyPr>
          <a:lstStyle/>
          <a:p>
            <a:pPr algn="ctr" rtl="0"/>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Qual é o nível necessário de </a:t>
            </a:r>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durabilidade</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disponibilidade</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e </a:t>
            </a:r>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capacidade </a:t>
            </a:r>
            <a:r>
              <a:rPr lang="pt-BR" sz="2000" b="1"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recuperação dos </a:t>
            </a:r>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dados</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p>
          <a:p>
            <a:pPr algn="ctr" rtl="0"/>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p>
          <a:p>
            <a:pPr algn="ctr" rtl="0"/>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Há alguma obrigação regulamentar aplicável?</a:t>
            </a:r>
          </a:p>
        </p:txBody>
      </p:sp>
      <p:pic>
        <p:nvPicPr>
          <p:cNvPr id="24" name="Graphic 23">
            <a:extLst>
              <a:ext uri="{FF2B5EF4-FFF2-40B4-BE49-F238E27FC236}">
                <a16:creationId xmlns:a16="http://schemas.microsoft.com/office/drawing/2014/main" id="{05667BB6-11D7-B140-8266-245381D2F43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217006" y="3919335"/>
            <a:ext cx="1825774" cy="1825774"/>
          </a:xfrm>
          <a:prstGeom prst="rect">
            <a:avLst/>
          </a:prstGeom>
        </p:spPr>
      </p:pic>
    </p:spTree>
    <p:custDataLst>
      <p:tags r:id="rId1"/>
    </p:custDataLst>
    <p:extLst>
      <p:ext uri="{BB962C8B-B14F-4D97-AF65-F5344CB8AC3E}">
        <p14:creationId xmlns:p14="http://schemas.microsoft.com/office/powerpoint/2010/main" val="967802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Tipos de banco de dados </a:t>
            </a:r>
          </a:p>
        </p:txBody>
      </p:sp>
      <p:sp>
        <p:nvSpPr>
          <p:cNvPr id="3" name="TextBox 2">
            <a:extLst>
              <a:ext uri="{FF2B5EF4-FFF2-40B4-BE49-F238E27FC236}">
                <a16:creationId xmlns:a16="http://schemas.microsoft.com/office/drawing/2014/main" id="{E5F4F91C-9E4C-8D40-A066-6F96E5CA7764}"/>
              </a:ext>
            </a:extLst>
          </p:cNvPr>
          <p:cNvSpPr txBox="1"/>
          <p:nvPr/>
        </p:nvSpPr>
        <p:spPr>
          <a:xfrm>
            <a:off x="1613648" y="1764338"/>
            <a:ext cx="8928846" cy="830997"/>
          </a:xfrm>
          <a:prstGeom prst="rect">
            <a:avLst/>
          </a:prstGeom>
          <a:noFill/>
        </p:spPr>
        <p:txBody>
          <a:bodyPr wrap="square" rtlCol="0">
            <a:spAutoFit/>
          </a:bodyPr>
          <a:lstStyle/>
          <a:p>
            <a:pPr algn="ctr" rtl="0"/>
            <a:r>
              <a:rPr lang="pt-BR"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Agora que você analisou as principais considerações, examine as duas categorias de opções de banco de dados disponíveis:</a:t>
            </a:r>
          </a:p>
        </p:txBody>
      </p:sp>
      <p:cxnSp>
        <p:nvCxnSpPr>
          <p:cNvPr id="16" name="Straight Connector 15">
            <a:extLst>
              <a:ext uri="{FF2B5EF4-FFF2-40B4-BE49-F238E27FC236}">
                <a16:creationId xmlns:a16="http://schemas.microsoft.com/office/drawing/2014/main" id="{5B13AF6A-1210-B340-A35B-984325B31B8B}"/>
              </a:ext>
              <a:ext uri="{C183D7F6-B498-43B3-948B-1728B52AA6E4}">
                <adec:decorative xmlns:adec="http://schemas.microsoft.com/office/drawing/2017/decorative" xmlns="" val="1"/>
              </a:ext>
            </a:extLst>
          </p:cNvPr>
          <p:cNvCxnSpPr>
            <a:cxnSpLocks/>
          </p:cNvCxnSpPr>
          <p:nvPr/>
        </p:nvCxnSpPr>
        <p:spPr>
          <a:xfrm flipH="1" flipV="1">
            <a:off x="7823415" y="2602247"/>
            <a:ext cx="1612968" cy="160999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E8886F-49BB-9249-A367-0A8E8C2A98B9}"/>
              </a:ext>
              <a:ext uri="{C183D7F6-B498-43B3-948B-1728B52AA6E4}">
                <adec:decorative xmlns:adec="http://schemas.microsoft.com/office/drawing/2017/decorative" xmlns="" val="1"/>
              </a:ext>
            </a:extLst>
          </p:cNvPr>
          <p:cNvCxnSpPr>
            <a:cxnSpLocks/>
          </p:cNvCxnSpPr>
          <p:nvPr/>
        </p:nvCxnSpPr>
        <p:spPr>
          <a:xfrm flipV="1">
            <a:off x="2755033" y="2602248"/>
            <a:ext cx="1435497" cy="1391513"/>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B4EA818-495C-4E4A-9357-A3074A89A620}"/>
              </a:ext>
              <a:ext uri="{C183D7F6-B498-43B3-948B-1728B52AA6E4}">
                <adec:decorative xmlns:adec="http://schemas.microsoft.com/office/drawing/2017/decorative" xmlns="" val="1"/>
              </a:ext>
            </a:extLst>
          </p:cNvPr>
          <p:cNvSpPr/>
          <p:nvPr/>
        </p:nvSpPr>
        <p:spPr>
          <a:xfrm>
            <a:off x="559556" y="3548609"/>
            <a:ext cx="4362138" cy="2639572"/>
          </a:xfrm>
          <a:prstGeom prst="rect">
            <a:avLst/>
          </a:prstGeom>
          <a:solidFill>
            <a:schemeClr val="bg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a:extLst>
              <a:ext uri="{FF2B5EF4-FFF2-40B4-BE49-F238E27FC236}">
                <a16:creationId xmlns:a16="http://schemas.microsoft.com/office/drawing/2014/main" id="{D1AEBD36-A3D0-E04C-865F-9A3468675FD9}"/>
              </a:ext>
              <a:ext uri="{C183D7F6-B498-43B3-948B-1728B52AA6E4}">
                <adec:decorative xmlns:adec="http://schemas.microsoft.com/office/drawing/2017/decorative" xmlns="" val="1"/>
              </a:ext>
            </a:extLst>
          </p:cNvPr>
          <p:cNvSpPr/>
          <p:nvPr/>
        </p:nvSpPr>
        <p:spPr>
          <a:xfrm>
            <a:off x="7255314" y="3548609"/>
            <a:ext cx="4362138" cy="2639572"/>
          </a:xfrm>
          <a:prstGeom prst="rect">
            <a:avLst/>
          </a:prstGeom>
          <a:solidFill>
            <a:schemeClr val="bg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00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rPr>
              <a:t>Exemplos tradicionais:</a:t>
            </a:r>
          </a:p>
          <a:p>
            <a:pPr algn="ctr" rtl="0"/>
            <a:endParaRPr lang="en-US" sz="2000" dirty="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endParaRPr>
          </a:p>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177092C1-CAAF-2C4C-A0E7-E71F3755CD73}"/>
              </a:ext>
            </a:extLst>
          </p:cNvPr>
          <p:cNvSpPr txBox="1"/>
          <p:nvPr/>
        </p:nvSpPr>
        <p:spPr>
          <a:xfrm>
            <a:off x="1452249" y="3774438"/>
            <a:ext cx="2576757" cy="430887"/>
          </a:xfrm>
          <a:prstGeom prst="rect">
            <a:avLst/>
          </a:prstGeom>
          <a:noFill/>
        </p:spPr>
        <p:txBody>
          <a:bodyPr wrap="square" rtlCol="0">
            <a:spAutoFit/>
          </a:bodyPr>
          <a:lstStyle/>
          <a:p>
            <a:pPr algn="ctr" rtl="0"/>
            <a:r>
              <a:rPr lang="pt-BR" sz="22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Relacional</a:t>
            </a:r>
          </a:p>
        </p:txBody>
      </p:sp>
      <p:sp>
        <p:nvSpPr>
          <p:cNvPr id="8" name="TextBox 7">
            <a:extLst>
              <a:ext uri="{FF2B5EF4-FFF2-40B4-BE49-F238E27FC236}">
                <a16:creationId xmlns:a16="http://schemas.microsoft.com/office/drawing/2014/main" id="{1A7A4785-8829-534F-AECF-C90B8B7A1992}"/>
              </a:ext>
            </a:extLst>
          </p:cNvPr>
          <p:cNvSpPr txBox="1"/>
          <p:nvPr/>
        </p:nvSpPr>
        <p:spPr>
          <a:xfrm>
            <a:off x="799398" y="4355339"/>
            <a:ext cx="3882453" cy="1631216"/>
          </a:xfrm>
          <a:prstGeom prst="rect">
            <a:avLst/>
          </a:prstGeom>
          <a:noFill/>
        </p:spPr>
        <p:txBody>
          <a:bodyPr wrap="square" rtlCol="0">
            <a:spAutoFit/>
          </a:bodyPr>
          <a:lstStyle/>
          <a:p>
            <a:pPr algn="ctr" rtl="0"/>
            <a:r>
              <a:rPr lang="pt-BR" sz="200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rPr>
              <a:t>Exemplos tradicionais:</a:t>
            </a:r>
          </a:p>
          <a:p>
            <a:pPr algn="ctr" rtl="0"/>
            <a:endParaRPr lang="en-US" sz="2000" dirty="0" smtClean="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endParaRPr>
          </a:p>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Microsoft SQL Server</a:t>
            </a:r>
          </a:p>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Oracle Database</a:t>
            </a:r>
          </a:p>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MySQL</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EE89A3E8-8556-6945-AE9B-35A40FB9B0C3}"/>
              </a:ext>
            </a:extLst>
          </p:cNvPr>
          <p:cNvSpPr txBox="1"/>
          <p:nvPr/>
        </p:nvSpPr>
        <p:spPr>
          <a:xfrm>
            <a:off x="8162997" y="3774438"/>
            <a:ext cx="2576757" cy="430887"/>
          </a:xfrm>
          <a:prstGeom prst="rect">
            <a:avLst/>
          </a:prstGeom>
          <a:solidFill>
            <a:schemeClr val="bg1"/>
          </a:solidFill>
        </p:spPr>
        <p:txBody>
          <a:bodyPr wrap="square" rtlCol="0">
            <a:spAutoFit/>
          </a:bodyPr>
          <a:lstStyle/>
          <a:p>
            <a:pPr algn="ctr" rtl="0"/>
            <a:r>
              <a:rPr lang="pt-BR" sz="22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Não relacional</a:t>
            </a:r>
          </a:p>
        </p:txBody>
      </p:sp>
      <p:sp>
        <p:nvSpPr>
          <p:cNvPr id="11" name="TextBox 10">
            <a:extLst>
              <a:ext uri="{FF2B5EF4-FFF2-40B4-BE49-F238E27FC236}">
                <a16:creationId xmlns:a16="http://schemas.microsoft.com/office/drawing/2014/main" id="{52AEB85E-DCAA-D244-8870-81F50BEF3D41}"/>
              </a:ext>
            </a:extLst>
          </p:cNvPr>
          <p:cNvSpPr txBox="1"/>
          <p:nvPr/>
        </p:nvSpPr>
        <p:spPr>
          <a:xfrm>
            <a:off x="7524554" y="4893949"/>
            <a:ext cx="3882453" cy="1015663"/>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MongoDB</a:t>
            </a:r>
          </a:p>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Cassandra</a:t>
            </a:r>
          </a:p>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Redis</a:t>
            </a:r>
          </a:p>
        </p:txBody>
      </p:sp>
    </p:spTree>
    <p:custDataLst>
      <p:tags r:id="rId1"/>
    </p:custDataLst>
    <p:extLst>
      <p:ext uri="{BB962C8B-B14F-4D97-AF65-F5344CB8AC3E}">
        <p14:creationId xmlns:p14="http://schemas.microsoft.com/office/powerpoint/2010/main" val="238091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Tipo de banco de dados relacional</a:t>
            </a:r>
          </a:p>
        </p:txBody>
      </p:sp>
      <p:sp>
        <p:nvSpPr>
          <p:cNvPr id="5" name="Content Placeholder 4">
            <a:extLst>
              <a:ext uri="{FF2B5EF4-FFF2-40B4-BE49-F238E27FC236}">
                <a16:creationId xmlns:a16="http://schemas.microsoft.com/office/drawing/2014/main" id="{7EDDCB87-F388-664E-BC3B-3AD22E3E3196}"/>
              </a:ext>
            </a:extLst>
          </p:cNvPr>
          <p:cNvSpPr>
            <a:spLocks noGrp="1"/>
          </p:cNvSpPr>
          <p:nvPr>
            <p:ph idx="13"/>
          </p:nvPr>
        </p:nvSpPr>
        <p:spPr>
          <a:xfrm>
            <a:off x="441001" y="1477925"/>
            <a:ext cx="5504688" cy="2202823"/>
          </a:xfrm>
        </p:spPr>
        <p:txBody>
          <a:bodyPr rtlCol="0"/>
          <a:lstStyle/>
          <a:p>
            <a:pPr marL="0" indent="0" rtl="0">
              <a:buNone/>
            </a:pPr>
            <a:r>
              <a:rPr lang="pt-BR"/>
              <a:t>Benefícios:</a:t>
            </a:r>
          </a:p>
          <a:p>
            <a:pPr rtl="0"/>
            <a:r>
              <a:rPr lang="pt-BR" sz="2000"/>
              <a:t>Facilidade de uso</a:t>
            </a:r>
          </a:p>
          <a:p>
            <a:pPr rtl="0"/>
            <a:r>
              <a:rPr lang="pt-BR" sz="2000"/>
              <a:t>Integridade dos dados</a:t>
            </a:r>
          </a:p>
          <a:p>
            <a:pPr rtl="0"/>
            <a:r>
              <a:rPr lang="pt-BR" sz="2000"/>
              <a:t>Redução do armazenamento de dados</a:t>
            </a:r>
          </a:p>
          <a:p>
            <a:pPr rtl="0"/>
            <a:r>
              <a:rPr lang="pt-BR" sz="2000"/>
              <a:t>Linguagem comum (linguagem de consulta estruturada ou SQL)</a:t>
            </a:r>
            <a:endParaRPr lang="en-US" sz="2400" dirty="0"/>
          </a:p>
        </p:txBody>
      </p:sp>
      <p:sp>
        <p:nvSpPr>
          <p:cNvPr id="4" name="Content Placeholder 3">
            <a:extLst>
              <a:ext uri="{FF2B5EF4-FFF2-40B4-BE49-F238E27FC236}">
                <a16:creationId xmlns:a16="http://schemas.microsoft.com/office/drawing/2014/main" id="{F452B4F5-E2ED-FF44-AF03-0AA39B18D447}"/>
              </a:ext>
            </a:extLst>
          </p:cNvPr>
          <p:cNvSpPr>
            <a:spLocks noGrp="1"/>
          </p:cNvSpPr>
          <p:nvPr>
            <p:ph idx="1"/>
          </p:nvPr>
        </p:nvSpPr>
        <p:spPr>
          <a:xfrm>
            <a:off x="6096000" y="1477925"/>
            <a:ext cx="5964820" cy="2470949"/>
          </a:xfrm>
        </p:spPr>
        <p:txBody>
          <a:bodyPr rtlCol="0"/>
          <a:lstStyle/>
          <a:p>
            <a:pPr marL="0" indent="0" rtl="0">
              <a:buNone/>
            </a:pPr>
            <a:r>
              <a:rPr lang="pt-BR" dirty="0"/>
              <a:t>A opção relacional é ideal quando:</a:t>
            </a:r>
          </a:p>
          <a:p>
            <a:pPr rtl="0"/>
            <a:r>
              <a:rPr lang="pt-BR" sz="2000" dirty="0">
                <a:solidFill>
                  <a:schemeClr val="tx1">
                    <a:lumMod val="85000"/>
                    <a:lumOff val="15000"/>
                  </a:schemeClr>
                </a:solidFill>
              </a:rPr>
              <a:t>Precisa de regras rígidas de esquema, conformidade com ACID e cumprimento </a:t>
            </a:r>
            <a:r>
              <a:rPr lang="pt-BR" sz="2000" dirty="0" smtClean="0">
                <a:solidFill>
                  <a:schemeClr val="tx1">
                    <a:lumMod val="85000"/>
                    <a:lumOff val="15000"/>
                  </a:schemeClr>
                </a:solidFill>
              </a:rPr>
              <a:t>de padrões </a:t>
            </a:r>
            <a:r>
              <a:rPr lang="pt-BR" sz="2000" dirty="0">
                <a:solidFill>
                  <a:schemeClr val="tx1">
                    <a:lumMod val="85000"/>
                    <a:lumOff val="15000"/>
                  </a:schemeClr>
                </a:solidFill>
              </a:rPr>
              <a:t>de qualidade dos dados</a:t>
            </a:r>
          </a:p>
          <a:p>
            <a:pPr rtl="0"/>
            <a:r>
              <a:rPr lang="pt-BR" sz="2000" dirty="0">
                <a:solidFill>
                  <a:schemeClr val="tx1">
                    <a:lumMod val="85000"/>
                    <a:lumOff val="15000"/>
                  </a:schemeClr>
                </a:solidFill>
              </a:rPr>
              <a:t>Não precisa de altíssima capacidade </a:t>
            </a:r>
            <a:r>
              <a:rPr lang="pt-BR" sz="2000" dirty="0" smtClean="0">
                <a:solidFill>
                  <a:schemeClr val="tx1">
                    <a:lumMod val="85000"/>
                    <a:lumOff val="15000"/>
                  </a:schemeClr>
                </a:solidFill>
              </a:rPr>
              <a:t>de leitura/gravação</a:t>
            </a:r>
            <a:endParaRPr lang="pt-BR" sz="2000" dirty="0">
              <a:solidFill>
                <a:schemeClr val="tx1">
                  <a:lumMod val="85000"/>
                  <a:lumOff val="15000"/>
                </a:schemeClr>
              </a:solidFill>
            </a:endParaRPr>
          </a:p>
          <a:p>
            <a:pPr rtl="0"/>
            <a:r>
              <a:rPr lang="pt-BR" sz="2000" dirty="0">
                <a:solidFill>
                  <a:schemeClr val="tx1">
                    <a:lumMod val="85000"/>
                    <a:lumOff val="15000"/>
                  </a:schemeClr>
                </a:solidFill>
              </a:rPr>
              <a:t>Não precisa de altíssima performance</a:t>
            </a:r>
          </a:p>
          <a:p>
            <a:pPr lvl="1" rtl="0"/>
            <a:r>
              <a:rPr lang="pt-BR" sz="1800" dirty="0">
                <a:solidFill>
                  <a:schemeClr val="tx1">
                    <a:lumMod val="85000"/>
                    <a:lumOff val="15000"/>
                  </a:schemeClr>
                </a:solidFill>
              </a:rPr>
              <a:t>Um RDBMS pode ser a melhor solução </a:t>
            </a:r>
            <a:r>
              <a:rPr lang="pt-BR" sz="1800" dirty="0" smtClean="0">
                <a:solidFill>
                  <a:schemeClr val="tx1">
                    <a:lumMod val="85000"/>
                    <a:lumOff val="15000"/>
                  </a:schemeClr>
                </a:solidFill>
              </a:rPr>
              <a:t>com o menor </a:t>
            </a:r>
            <a:r>
              <a:rPr lang="pt-BR" sz="1800" dirty="0">
                <a:solidFill>
                  <a:schemeClr val="tx1">
                    <a:lumMod val="85000"/>
                    <a:lumOff val="15000"/>
                  </a:schemeClr>
                </a:solidFill>
              </a:rPr>
              <a:t>esforço</a:t>
            </a:r>
            <a:endParaRPr lang="en-US" sz="1800" dirty="0"/>
          </a:p>
        </p:txBody>
      </p:sp>
      <p:grpSp>
        <p:nvGrpSpPr>
          <p:cNvPr id="3" name="Group 2" descr="a user accesses an app server which makes a SQL query to a relational database. The database provides a response to the app server which passes it on to the user.">
            <a:extLst>
              <a:ext uri="{FF2B5EF4-FFF2-40B4-BE49-F238E27FC236}">
                <a16:creationId xmlns:a16="http://schemas.microsoft.com/office/drawing/2014/main" id="{75AC6C11-3305-6C45-BFBD-B4DBCCC20826}"/>
              </a:ext>
            </a:extLst>
          </p:cNvPr>
          <p:cNvGrpSpPr/>
          <p:nvPr/>
        </p:nvGrpSpPr>
        <p:grpSpPr>
          <a:xfrm>
            <a:off x="1043370" y="3739781"/>
            <a:ext cx="9152197" cy="2762096"/>
            <a:chOff x="1043370" y="3739781"/>
            <a:chExt cx="9152197" cy="2762096"/>
          </a:xfrm>
        </p:grpSpPr>
        <p:pic>
          <p:nvPicPr>
            <p:cNvPr id="8" name="Picture 7">
              <a:extLst>
                <a:ext uri="{FF2B5EF4-FFF2-40B4-BE49-F238E27FC236}">
                  <a16:creationId xmlns:a16="http://schemas.microsoft.com/office/drawing/2014/main" id="{AB60F4A2-0A47-3941-87DF-74943E5ECA91}"/>
                </a:ext>
                <a:ext uri="{C183D7F6-B498-43B3-948B-1728B52AA6E4}">
                  <adec:decorative xmlns:adec="http://schemas.microsoft.com/office/drawing/2017/decorative" xmlns="" val="1"/>
                </a:ext>
              </a:extLst>
            </p:cNvPr>
            <p:cNvPicPr>
              <a:picLocks noChangeAspect="1"/>
            </p:cNvPicPr>
            <p:nvPr/>
          </p:nvPicPr>
          <p:blipFill>
            <a:blip r:embed="rId4">
              <a:alphaModFix amt="77000"/>
            </a:blip>
            <a:stretch>
              <a:fillRect/>
            </a:stretch>
          </p:blipFill>
          <p:spPr>
            <a:xfrm>
              <a:off x="1043370" y="3739781"/>
              <a:ext cx="4786900" cy="2672286"/>
            </a:xfrm>
            <a:prstGeom prst="rect">
              <a:avLst/>
            </a:prstGeom>
            <a:effectLst>
              <a:softEdge rad="368300"/>
            </a:effectLst>
          </p:spPr>
        </p:pic>
        <p:cxnSp>
          <p:nvCxnSpPr>
            <p:cNvPr id="9" name="Straight Arrow Connector 8">
              <a:extLst>
                <a:ext uri="{FF2B5EF4-FFF2-40B4-BE49-F238E27FC236}">
                  <a16:creationId xmlns:a16="http://schemas.microsoft.com/office/drawing/2014/main" id="{3E7C1EE4-CD37-0943-B7DD-4002AF921099}"/>
                </a:ext>
              </a:extLst>
            </p:cNvPr>
            <p:cNvCxnSpPr>
              <a:cxnSpLocks/>
            </p:cNvCxnSpPr>
            <p:nvPr/>
          </p:nvCxnSpPr>
          <p:spPr>
            <a:xfrm flipH="1">
              <a:off x="5878259" y="5158581"/>
              <a:ext cx="1462108"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DDF0D3AC-FE3A-F345-89E6-C4756DA0DD39}"/>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557547" y="4862721"/>
              <a:ext cx="638020" cy="638020"/>
            </a:xfrm>
            <a:prstGeom prst="rect">
              <a:avLst/>
            </a:prstGeom>
          </p:spPr>
        </p:pic>
        <p:sp>
          <p:nvSpPr>
            <p:cNvPr id="12" name="TextBox 11">
              <a:extLst>
                <a:ext uri="{FF2B5EF4-FFF2-40B4-BE49-F238E27FC236}">
                  <a16:creationId xmlns:a16="http://schemas.microsoft.com/office/drawing/2014/main" id="{B37B3D07-09BC-824E-A657-D6AA05701804}"/>
                </a:ext>
              </a:extLst>
            </p:cNvPr>
            <p:cNvSpPr txBox="1"/>
            <p:nvPr/>
          </p:nvSpPr>
          <p:spPr>
            <a:xfrm>
              <a:off x="6022684" y="4832647"/>
              <a:ext cx="1287786" cy="338554"/>
            </a:xfrm>
            <a:prstGeom prst="rect">
              <a:avLst/>
            </a:prstGeom>
            <a:noFill/>
          </p:spPr>
          <p:txBody>
            <a:bodyPr wrap="square" lIns="0" rIns="0" rtlCol="0">
              <a:spAutoFit/>
            </a:bodyPr>
            <a:lstStyle/>
            <a:p>
              <a:pPr rtl="0"/>
              <a:r>
                <a:rPr lang="pt-BR"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Consulta SQL</a:t>
              </a:r>
            </a:p>
          </p:txBody>
        </p:sp>
        <p:pic>
          <p:nvPicPr>
            <p:cNvPr id="15" name="Graphic 14" descr="Server">
              <a:extLst>
                <a:ext uri="{FF2B5EF4-FFF2-40B4-BE49-F238E27FC236}">
                  <a16:creationId xmlns:a16="http://schemas.microsoft.com/office/drawing/2014/main" id="{21B535E6-D0EB-9343-83C4-B80E4264D05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467440" y="4728869"/>
              <a:ext cx="914400" cy="914400"/>
            </a:xfrm>
            <a:prstGeom prst="rect">
              <a:avLst/>
            </a:prstGeom>
          </p:spPr>
        </p:pic>
        <p:sp>
          <p:nvSpPr>
            <p:cNvPr id="16" name="TextBox 15">
              <a:extLst>
                <a:ext uri="{FF2B5EF4-FFF2-40B4-BE49-F238E27FC236}">
                  <a16:creationId xmlns:a16="http://schemas.microsoft.com/office/drawing/2014/main" id="{74ED841A-BAD7-EB40-A89B-78E60FAA9522}"/>
                </a:ext>
              </a:extLst>
            </p:cNvPr>
            <p:cNvSpPr txBox="1"/>
            <p:nvPr/>
          </p:nvSpPr>
          <p:spPr>
            <a:xfrm>
              <a:off x="7323170" y="5588393"/>
              <a:ext cx="1192955" cy="584775"/>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Servidor de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aplicações</a:t>
              </a:r>
            </a:p>
          </p:txBody>
        </p:sp>
        <p:sp>
          <p:nvSpPr>
            <p:cNvPr id="17" name="TextBox 16">
              <a:extLst>
                <a:ext uri="{FF2B5EF4-FFF2-40B4-BE49-F238E27FC236}">
                  <a16:creationId xmlns:a16="http://schemas.microsoft.com/office/drawing/2014/main" id="{4C478435-32CB-3844-AFCF-82014F33BD49}"/>
                </a:ext>
              </a:extLst>
            </p:cNvPr>
            <p:cNvSpPr txBox="1"/>
            <p:nvPr/>
          </p:nvSpPr>
          <p:spPr>
            <a:xfrm>
              <a:off x="9604357" y="5586215"/>
              <a:ext cx="58862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Usuário</a:t>
              </a:r>
            </a:p>
          </p:txBody>
        </p:sp>
        <p:cxnSp>
          <p:nvCxnSpPr>
            <p:cNvPr id="18" name="Straight Arrow Connector 17">
              <a:extLst>
                <a:ext uri="{FF2B5EF4-FFF2-40B4-BE49-F238E27FC236}">
                  <a16:creationId xmlns:a16="http://schemas.microsoft.com/office/drawing/2014/main" id="{D2C7EA97-95FC-834F-B6FA-62D326001145}"/>
                </a:ext>
              </a:extLst>
            </p:cNvPr>
            <p:cNvCxnSpPr>
              <a:cxnSpLocks/>
            </p:cNvCxnSpPr>
            <p:nvPr/>
          </p:nvCxnSpPr>
          <p:spPr>
            <a:xfrm flipH="1">
              <a:off x="8364560" y="5152124"/>
              <a:ext cx="1117832" cy="433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377842-8A87-864A-86E8-84C3D817A2B2}"/>
                </a:ext>
              </a:extLst>
            </p:cNvPr>
            <p:cNvCxnSpPr>
              <a:cxnSpLocks/>
            </p:cNvCxnSpPr>
            <p:nvPr/>
          </p:nvCxnSpPr>
          <p:spPr>
            <a:xfrm>
              <a:off x="5878259" y="5392003"/>
              <a:ext cx="1528107"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0F7F40F-4E90-5D4D-B176-928E4473F9BF}"/>
                </a:ext>
              </a:extLst>
            </p:cNvPr>
            <p:cNvSpPr txBox="1"/>
            <p:nvPr/>
          </p:nvSpPr>
          <p:spPr>
            <a:xfrm>
              <a:off x="6168343" y="5392003"/>
              <a:ext cx="1042273"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Resposta</a:t>
              </a:r>
            </a:p>
          </p:txBody>
        </p:sp>
        <p:cxnSp>
          <p:nvCxnSpPr>
            <p:cNvPr id="26" name="Straight Arrow Connector 25">
              <a:extLst>
                <a:ext uri="{FF2B5EF4-FFF2-40B4-BE49-F238E27FC236}">
                  <a16:creationId xmlns:a16="http://schemas.microsoft.com/office/drawing/2014/main" id="{96F283E3-2651-3246-AA18-D1BA5E77A776}"/>
                </a:ext>
              </a:extLst>
            </p:cNvPr>
            <p:cNvCxnSpPr>
              <a:cxnSpLocks/>
            </p:cNvCxnSpPr>
            <p:nvPr/>
          </p:nvCxnSpPr>
          <p:spPr>
            <a:xfrm>
              <a:off x="8394621" y="5392003"/>
              <a:ext cx="1087771"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E31B3B8-0864-E741-8059-B44DAC4490A7}"/>
                </a:ext>
              </a:extLst>
            </p:cNvPr>
            <p:cNvSpPr txBox="1"/>
            <p:nvPr/>
          </p:nvSpPr>
          <p:spPr>
            <a:xfrm>
              <a:off x="1327096" y="6163323"/>
              <a:ext cx="4875053" cy="338554"/>
            </a:xfrm>
            <a:prstGeom prst="rect">
              <a:avLst/>
            </a:prstGeom>
            <a:noFill/>
          </p:spPr>
          <p:txBody>
            <a:bodyPr wrap="none" rtlCol="0">
              <a:spAutoFit/>
            </a:bodyPr>
            <a:lstStyle/>
            <a:p>
              <a:pPr rtl="0"/>
              <a:r>
                <a:rPr lang="pt-BR"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Sistema de gerenciamento de banco de dados relacional (RDBMS)</a:t>
              </a:r>
            </a:p>
          </p:txBody>
        </p:sp>
      </p:grpSp>
    </p:spTree>
    <p:custDataLst>
      <p:tags r:id="rId1"/>
    </p:custDataLst>
    <p:extLst>
      <p:ext uri="{BB962C8B-B14F-4D97-AF65-F5344CB8AC3E}">
        <p14:creationId xmlns:p14="http://schemas.microsoft.com/office/powerpoint/2010/main" val="3821320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Tipo de banco de dados não relacional</a:t>
            </a:r>
          </a:p>
        </p:txBody>
      </p:sp>
      <p:sp>
        <p:nvSpPr>
          <p:cNvPr id="21" name="Content Placeholder 4">
            <a:extLst>
              <a:ext uri="{FF2B5EF4-FFF2-40B4-BE49-F238E27FC236}">
                <a16:creationId xmlns:a16="http://schemas.microsoft.com/office/drawing/2014/main" id="{A1C07759-BA9A-5142-AC69-3A067B0DAE85}"/>
              </a:ext>
            </a:extLst>
          </p:cNvPr>
          <p:cNvSpPr txBox="1">
            <a:spLocks/>
          </p:cNvSpPr>
          <p:nvPr/>
        </p:nvSpPr>
        <p:spPr>
          <a:xfrm>
            <a:off x="591311" y="1582444"/>
            <a:ext cx="5504688" cy="2202823"/>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700" dirty="0"/>
              <a:t>Benefícios</a:t>
            </a:r>
          </a:p>
          <a:p>
            <a:pPr rtl="0"/>
            <a:r>
              <a:rPr lang="pt-BR" sz="1900" dirty="0"/>
              <a:t>Flexibilidade</a:t>
            </a:r>
          </a:p>
          <a:p>
            <a:pPr rtl="0"/>
            <a:r>
              <a:rPr lang="pt-BR" sz="1900" dirty="0"/>
              <a:t>Escalabilidade</a:t>
            </a:r>
          </a:p>
          <a:p>
            <a:pPr rtl="0"/>
            <a:r>
              <a:rPr lang="pt-BR" sz="1900" dirty="0"/>
              <a:t>Alta performance</a:t>
            </a:r>
          </a:p>
          <a:p>
            <a:pPr rtl="0"/>
            <a:r>
              <a:rPr lang="pt-BR" sz="1900" dirty="0" err="1"/>
              <a:t>APIs</a:t>
            </a:r>
            <a:r>
              <a:rPr lang="pt-BR" sz="1900" dirty="0"/>
              <a:t> altamente funcionais</a:t>
            </a:r>
            <a:endParaRPr lang="en-US" sz="1900" dirty="0"/>
          </a:p>
        </p:txBody>
      </p:sp>
      <p:sp>
        <p:nvSpPr>
          <p:cNvPr id="70" name="TextBox 69">
            <a:extLst>
              <a:ext uri="{FF2B5EF4-FFF2-40B4-BE49-F238E27FC236}">
                <a16:creationId xmlns:a16="http://schemas.microsoft.com/office/drawing/2014/main" id="{8EE9A71A-245C-E147-8EC2-9780A4D7FA7B}"/>
              </a:ext>
            </a:extLst>
          </p:cNvPr>
          <p:cNvSpPr txBox="1"/>
          <p:nvPr/>
        </p:nvSpPr>
        <p:spPr>
          <a:xfrm>
            <a:off x="414299" y="5029657"/>
            <a:ext cx="2401619" cy="384721"/>
          </a:xfrm>
          <a:prstGeom prst="rect">
            <a:avLst/>
          </a:prstGeom>
          <a:noFill/>
        </p:spPr>
        <p:txBody>
          <a:bodyPr wrap="none" rtlCol="0">
            <a:spAutoFit/>
          </a:bodyPr>
          <a:lstStyle/>
          <a:p>
            <a:pPr rtl="0"/>
            <a:r>
              <a:rPr lang="pt-BR" sz="19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Modelos de exemplo</a:t>
            </a:r>
          </a:p>
        </p:txBody>
      </p:sp>
      <p:grpSp>
        <p:nvGrpSpPr>
          <p:cNvPr id="4" name="Group 3" descr="shows three key value pairs, such as key 1 with an arrow pointing to value 1.">
            <a:extLst>
              <a:ext uri="{FF2B5EF4-FFF2-40B4-BE49-F238E27FC236}">
                <a16:creationId xmlns:a16="http://schemas.microsoft.com/office/drawing/2014/main" id="{0DD07A73-17A7-914D-BB14-7AE2A4560BBE}"/>
              </a:ext>
            </a:extLst>
          </p:cNvPr>
          <p:cNvGrpSpPr/>
          <p:nvPr/>
        </p:nvGrpSpPr>
        <p:grpSpPr>
          <a:xfrm>
            <a:off x="2972096" y="4013582"/>
            <a:ext cx="2939407" cy="2326579"/>
            <a:chOff x="2972096" y="4013582"/>
            <a:chExt cx="2939407" cy="2326579"/>
          </a:xfrm>
        </p:grpSpPr>
        <p:sp>
          <p:nvSpPr>
            <p:cNvPr id="3" name="Rectangle 2">
              <a:extLst>
                <a:ext uri="{FF2B5EF4-FFF2-40B4-BE49-F238E27FC236}">
                  <a16:creationId xmlns:a16="http://schemas.microsoft.com/office/drawing/2014/main" id="{3365D108-C43A-264A-B345-A48E9AA9303A}"/>
                </a:ext>
              </a:extLst>
            </p:cNvPr>
            <p:cNvSpPr/>
            <p:nvPr/>
          </p:nvSpPr>
          <p:spPr>
            <a:xfrm>
              <a:off x="2972096" y="4650414"/>
              <a:ext cx="1088021" cy="41188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700">
                  <a:solidFill>
                    <a:schemeClr val="bg1"/>
                  </a:solidFill>
                </a:rPr>
                <a:t>chave 1</a:t>
              </a:r>
            </a:p>
          </p:txBody>
        </p:sp>
        <p:sp>
          <p:nvSpPr>
            <p:cNvPr id="26" name="Rectangle 25">
              <a:extLst>
                <a:ext uri="{FF2B5EF4-FFF2-40B4-BE49-F238E27FC236}">
                  <a16:creationId xmlns:a16="http://schemas.microsoft.com/office/drawing/2014/main" id="{2C3ABC72-BA51-2C41-BFA4-23FDB64C7165}"/>
                </a:ext>
              </a:extLst>
            </p:cNvPr>
            <p:cNvSpPr/>
            <p:nvPr/>
          </p:nvSpPr>
          <p:spPr>
            <a:xfrm>
              <a:off x="2972096" y="5259568"/>
              <a:ext cx="1088021" cy="41188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700">
                  <a:solidFill>
                    <a:schemeClr val="bg1"/>
                  </a:solidFill>
                </a:rPr>
                <a:t>chave 2</a:t>
              </a:r>
            </a:p>
          </p:txBody>
        </p:sp>
        <p:cxnSp>
          <p:nvCxnSpPr>
            <p:cNvPr id="5" name="Straight Arrow Connector 4">
              <a:extLst>
                <a:ext uri="{FF2B5EF4-FFF2-40B4-BE49-F238E27FC236}">
                  <a16:creationId xmlns:a16="http://schemas.microsoft.com/office/drawing/2014/main" id="{C828228B-6DC9-0D4E-A101-F120EBACD996}"/>
                </a:ext>
              </a:extLst>
            </p:cNvPr>
            <p:cNvCxnSpPr>
              <a:cxnSpLocks/>
              <a:stCxn id="3" idx="3"/>
              <a:endCxn id="33" idx="2"/>
            </p:cNvCxnSpPr>
            <p:nvPr/>
          </p:nvCxnSpPr>
          <p:spPr>
            <a:xfrm flipV="1">
              <a:off x="4060117" y="4855284"/>
              <a:ext cx="404457" cy="10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A32E5B-6BDA-7840-9F58-7D59235DFA03}"/>
                </a:ext>
              </a:extLst>
            </p:cNvPr>
            <p:cNvCxnSpPr>
              <a:cxnSpLocks/>
              <a:stCxn id="26" idx="3"/>
              <a:endCxn id="32" idx="2"/>
            </p:cNvCxnSpPr>
            <p:nvPr/>
          </p:nvCxnSpPr>
          <p:spPr>
            <a:xfrm>
              <a:off x="4060117" y="5465513"/>
              <a:ext cx="403844" cy="59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9EFABB3-88C0-A34F-BEDA-8DD2923AF649}"/>
                </a:ext>
              </a:extLst>
            </p:cNvPr>
            <p:cNvSpPr/>
            <p:nvPr/>
          </p:nvSpPr>
          <p:spPr>
            <a:xfrm>
              <a:off x="4463961" y="5229712"/>
              <a:ext cx="1434040" cy="48349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700"/>
                <a:t>valor 2</a:t>
              </a:r>
            </a:p>
          </p:txBody>
        </p:sp>
        <p:sp>
          <p:nvSpPr>
            <p:cNvPr id="33" name="Oval 32">
              <a:extLst>
                <a:ext uri="{FF2B5EF4-FFF2-40B4-BE49-F238E27FC236}">
                  <a16:creationId xmlns:a16="http://schemas.microsoft.com/office/drawing/2014/main" id="{BEB4A3C5-ED00-4546-88D6-D2D20ACF96B2}"/>
                </a:ext>
              </a:extLst>
            </p:cNvPr>
            <p:cNvSpPr/>
            <p:nvPr/>
          </p:nvSpPr>
          <p:spPr>
            <a:xfrm>
              <a:off x="4464574" y="4613539"/>
              <a:ext cx="1434040" cy="48349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700" dirty="0"/>
                <a:t>valor 1</a:t>
              </a:r>
            </a:p>
          </p:txBody>
        </p:sp>
        <p:sp>
          <p:nvSpPr>
            <p:cNvPr id="37" name="Rectangle 36">
              <a:extLst>
                <a:ext uri="{FF2B5EF4-FFF2-40B4-BE49-F238E27FC236}">
                  <a16:creationId xmlns:a16="http://schemas.microsoft.com/office/drawing/2014/main" id="{B4DE2CC0-9FAC-344F-9788-8905D9DD6047}"/>
                </a:ext>
              </a:extLst>
            </p:cNvPr>
            <p:cNvSpPr/>
            <p:nvPr/>
          </p:nvSpPr>
          <p:spPr>
            <a:xfrm>
              <a:off x="2985598" y="5886527"/>
              <a:ext cx="1088021" cy="41188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700">
                  <a:solidFill>
                    <a:schemeClr val="bg1"/>
                  </a:solidFill>
                </a:rPr>
                <a:t>chave 3</a:t>
              </a:r>
            </a:p>
          </p:txBody>
        </p:sp>
        <p:cxnSp>
          <p:nvCxnSpPr>
            <p:cNvPr id="38" name="Straight Arrow Connector 37">
              <a:extLst>
                <a:ext uri="{FF2B5EF4-FFF2-40B4-BE49-F238E27FC236}">
                  <a16:creationId xmlns:a16="http://schemas.microsoft.com/office/drawing/2014/main" id="{8960F6FA-7F33-5945-B2A6-0F76881E6271}"/>
                </a:ext>
              </a:extLst>
            </p:cNvPr>
            <p:cNvCxnSpPr>
              <a:cxnSpLocks/>
              <a:stCxn id="37" idx="3"/>
              <a:endCxn id="39" idx="2"/>
            </p:cNvCxnSpPr>
            <p:nvPr/>
          </p:nvCxnSpPr>
          <p:spPr>
            <a:xfrm>
              <a:off x="4073619" y="6092472"/>
              <a:ext cx="403844" cy="59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3DB984CE-5CEA-7E4A-985E-1928738EABAF}"/>
                </a:ext>
              </a:extLst>
            </p:cNvPr>
            <p:cNvSpPr/>
            <p:nvPr/>
          </p:nvSpPr>
          <p:spPr>
            <a:xfrm>
              <a:off x="4477463" y="5856671"/>
              <a:ext cx="1434040" cy="48349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700"/>
                <a:t>valor 3</a:t>
              </a:r>
            </a:p>
          </p:txBody>
        </p:sp>
        <p:sp>
          <p:nvSpPr>
            <p:cNvPr id="40" name="TextBox 39">
              <a:extLst>
                <a:ext uri="{FF2B5EF4-FFF2-40B4-BE49-F238E27FC236}">
                  <a16:creationId xmlns:a16="http://schemas.microsoft.com/office/drawing/2014/main" id="{586B3752-397E-8E48-B14A-2911D63EAB95}"/>
                </a:ext>
              </a:extLst>
            </p:cNvPr>
            <p:cNvSpPr txBox="1"/>
            <p:nvPr/>
          </p:nvSpPr>
          <p:spPr>
            <a:xfrm>
              <a:off x="3066623" y="4013582"/>
              <a:ext cx="1810111" cy="446276"/>
            </a:xfrm>
            <a:prstGeom prst="rect">
              <a:avLst/>
            </a:prstGeom>
            <a:noFill/>
          </p:spPr>
          <p:txBody>
            <a:bodyPr wrap="none" rtlCol="0">
              <a:spAutoFit/>
            </a:bodyPr>
            <a:lstStyle>
              <a:defPPr>
                <a:defRPr lang="en-US"/>
              </a:defPPr>
              <a:lvl1pPr>
                <a:defRPr sz="2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sz="2300" dirty="0"/>
                <a:t>chave-valor</a:t>
              </a:r>
            </a:p>
          </p:txBody>
        </p:sp>
      </p:grpSp>
      <p:sp>
        <p:nvSpPr>
          <p:cNvPr id="22" name="Content Placeholder 3">
            <a:extLst>
              <a:ext uri="{FF2B5EF4-FFF2-40B4-BE49-F238E27FC236}">
                <a16:creationId xmlns:a16="http://schemas.microsoft.com/office/drawing/2014/main" id="{CA49251C-0A45-8240-8AE3-9E9FB067DEC8}"/>
              </a:ext>
            </a:extLst>
          </p:cNvPr>
          <p:cNvSpPr>
            <a:spLocks noGrp="1"/>
          </p:cNvSpPr>
          <p:nvPr>
            <p:ph idx="1"/>
          </p:nvPr>
        </p:nvSpPr>
        <p:spPr>
          <a:xfrm>
            <a:off x="5630582" y="1557139"/>
            <a:ext cx="6320117" cy="2727440"/>
          </a:xfrm>
        </p:spPr>
        <p:txBody>
          <a:bodyPr rIns="0" rtlCol="0"/>
          <a:lstStyle/>
          <a:p>
            <a:pPr marL="0" indent="0" rtl="0">
              <a:buNone/>
            </a:pPr>
            <a:r>
              <a:rPr lang="pt-BR" sz="2700" dirty="0"/>
              <a:t>A opção não relacional é ideal quando:</a:t>
            </a:r>
          </a:p>
          <a:p>
            <a:pPr rtl="0"/>
            <a:r>
              <a:rPr lang="pt-BR" sz="1900" dirty="0"/>
              <a:t>For necessário dimensionar o banco de dados </a:t>
            </a:r>
            <a:r>
              <a:rPr lang="pt-BR" sz="1900" dirty="0">
                <a:solidFill>
                  <a:schemeClr val="accent5"/>
                </a:solidFill>
                <a:latin typeface="Amazon Ember" panose="02000000000000000000" pitchFamily="2" charset="0"/>
                <a:ea typeface="Amazon Ember" panose="02000000000000000000" pitchFamily="2" charset="0"/>
              </a:rPr>
              <a:t>horizontalmente</a:t>
            </a:r>
            <a:r>
              <a:rPr lang="pt-BR" sz="1900" dirty="0"/>
              <a:t> para lidar com grandes volumes </a:t>
            </a:r>
            <a:r>
              <a:rPr lang="pt-BR" sz="1900" dirty="0" smtClean="0"/>
              <a:t/>
            </a:r>
            <a:br>
              <a:rPr lang="pt-BR" sz="1900" dirty="0" smtClean="0"/>
            </a:br>
            <a:r>
              <a:rPr lang="pt-BR" sz="1900" dirty="0" smtClean="0"/>
              <a:t>de </a:t>
            </a:r>
            <a:r>
              <a:rPr lang="pt-BR" sz="1900" dirty="0"/>
              <a:t>dados</a:t>
            </a:r>
          </a:p>
          <a:p>
            <a:pPr rtl="0"/>
            <a:r>
              <a:rPr lang="pt-BR" sz="1900" spc="-20" dirty="0"/>
              <a:t>Os dados não se adaptam bem aos esquemas tradicionais</a:t>
            </a:r>
          </a:p>
          <a:p>
            <a:pPr rtl="0"/>
            <a:r>
              <a:rPr lang="pt-BR" sz="1900" dirty="0"/>
              <a:t>As taxas de leitura/gravação excedem as taxas economicamente razoáveis oferecidas pelo </a:t>
            </a:r>
            <a:r>
              <a:rPr lang="pt-BR" sz="1900" dirty="0" smtClean="0"/>
              <a:t/>
            </a:r>
            <a:br>
              <a:rPr lang="pt-BR" sz="1900" dirty="0" smtClean="0"/>
            </a:br>
            <a:r>
              <a:rPr lang="pt-BR" sz="1900" dirty="0" smtClean="0"/>
              <a:t>RDBMS </a:t>
            </a:r>
            <a:r>
              <a:rPr lang="pt-BR" sz="1900" dirty="0"/>
              <a:t>tradicional</a:t>
            </a:r>
          </a:p>
          <a:p>
            <a:pPr rtl="0"/>
            <a:endParaRPr lang="en-US" sz="1800" dirty="0"/>
          </a:p>
          <a:p>
            <a:pPr rtl="0"/>
            <a:endParaRPr lang="en-US" sz="1800" dirty="0"/>
          </a:p>
        </p:txBody>
      </p:sp>
      <p:grpSp>
        <p:nvGrpSpPr>
          <p:cNvPr id="6" name="Group 5" descr="shows a graph model with three circles connected to another circle.">
            <a:extLst>
              <a:ext uri="{FF2B5EF4-FFF2-40B4-BE49-F238E27FC236}">
                <a16:creationId xmlns:a16="http://schemas.microsoft.com/office/drawing/2014/main" id="{3C71FA08-1ED9-1944-8251-AA4B29D28C22}"/>
              </a:ext>
            </a:extLst>
          </p:cNvPr>
          <p:cNvGrpSpPr/>
          <p:nvPr/>
        </p:nvGrpSpPr>
        <p:grpSpPr>
          <a:xfrm>
            <a:off x="7712440" y="4369314"/>
            <a:ext cx="2094557" cy="2221170"/>
            <a:chOff x="7712440" y="4369314"/>
            <a:chExt cx="2094557" cy="2221170"/>
          </a:xfrm>
        </p:grpSpPr>
        <p:sp>
          <p:nvSpPr>
            <p:cNvPr id="41" name="TextBox 40">
              <a:extLst>
                <a:ext uri="{FF2B5EF4-FFF2-40B4-BE49-F238E27FC236}">
                  <a16:creationId xmlns:a16="http://schemas.microsoft.com/office/drawing/2014/main" id="{DE96B386-F339-E648-9901-B733DD8D308A}"/>
                </a:ext>
              </a:extLst>
            </p:cNvPr>
            <p:cNvSpPr txBox="1"/>
            <p:nvPr/>
          </p:nvSpPr>
          <p:spPr>
            <a:xfrm>
              <a:off x="8650911" y="4369314"/>
              <a:ext cx="1156086" cy="446276"/>
            </a:xfrm>
            <a:prstGeom prst="rect">
              <a:avLst/>
            </a:prstGeom>
            <a:noFill/>
          </p:spPr>
          <p:txBody>
            <a:bodyPr wrap="none" rtlCol="0">
              <a:spAutoFit/>
            </a:bodyPr>
            <a:lstStyle/>
            <a:p>
              <a:pPr rtl="0"/>
              <a:r>
                <a:rPr lang="pt-BR" sz="23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gráfico</a:t>
              </a:r>
              <a:endParaRPr lang="en-US" sz="23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6F01810D-1D6B-A441-B111-5EC3133D3FC5}"/>
                </a:ext>
              </a:extLst>
            </p:cNvPr>
            <p:cNvSpPr/>
            <p:nvPr/>
          </p:nvSpPr>
          <p:spPr>
            <a:xfrm>
              <a:off x="7712440" y="4613539"/>
              <a:ext cx="647860" cy="63224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53" name="Straight Connector 52">
              <a:extLst>
                <a:ext uri="{FF2B5EF4-FFF2-40B4-BE49-F238E27FC236}">
                  <a16:creationId xmlns:a16="http://schemas.microsoft.com/office/drawing/2014/main" id="{004800ED-2084-E343-B704-40847DFAF3D4}"/>
                </a:ext>
              </a:extLst>
            </p:cNvPr>
            <p:cNvCxnSpPr>
              <a:cxnSpLocks/>
              <a:stCxn id="42" idx="6"/>
              <a:endCxn id="59" idx="2"/>
            </p:cNvCxnSpPr>
            <p:nvPr/>
          </p:nvCxnSpPr>
          <p:spPr>
            <a:xfrm>
              <a:off x="8360300" y="4929663"/>
              <a:ext cx="623572" cy="362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AE961AD-DEA8-BC45-B16D-75FA017F7740}"/>
                </a:ext>
              </a:extLst>
            </p:cNvPr>
            <p:cNvCxnSpPr>
              <a:cxnSpLocks/>
              <a:stCxn id="59" idx="3"/>
              <a:endCxn id="60" idx="7"/>
            </p:cNvCxnSpPr>
            <p:nvPr/>
          </p:nvCxnSpPr>
          <p:spPr>
            <a:xfrm flipH="1">
              <a:off x="8594312" y="5516085"/>
              <a:ext cx="484437" cy="15125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580E570-7D52-A049-9252-923043FBAB16}"/>
                </a:ext>
              </a:extLst>
            </p:cNvPr>
            <p:cNvSpPr/>
            <p:nvPr/>
          </p:nvSpPr>
          <p:spPr>
            <a:xfrm>
              <a:off x="8983872" y="4976428"/>
              <a:ext cx="647860" cy="63224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0" name="Oval 59">
              <a:extLst>
                <a:ext uri="{FF2B5EF4-FFF2-40B4-BE49-F238E27FC236}">
                  <a16:creationId xmlns:a16="http://schemas.microsoft.com/office/drawing/2014/main" id="{456BAC78-BE53-724B-8097-0938AF31517F}"/>
                </a:ext>
              </a:extLst>
            </p:cNvPr>
            <p:cNvSpPr/>
            <p:nvPr/>
          </p:nvSpPr>
          <p:spPr>
            <a:xfrm>
              <a:off x="8041329" y="5574747"/>
              <a:ext cx="647860" cy="63224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65" name="Straight Connector 64">
              <a:extLst>
                <a:ext uri="{FF2B5EF4-FFF2-40B4-BE49-F238E27FC236}">
                  <a16:creationId xmlns:a16="http://schemas.microsoft.com/office/drawing/2014/main" id="{F456D46B-8612-444F-89E1-5778517C8A54}"/>
                </a:ext>
              </a:extLst>
            </p:cNvPr>
            <p:cNvCxnSpPr>
              <a:cxnSpLocks/>
            </p:cNvCxnSpPr>
            <p:nvPr/>
          </p:nvCxnSpPr>
          <p:spPr>
            <a:xfrm flipH="1">
              <a:off x="9307802" y="5582443"/>
              <a:ext cx="1" cy="3836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CA5C391-8F58-B440-91E5-C8E45E59CEBC}"/>
                </a:ext>
              </a:extLst>
            </p:cNvPr>
            <p:cNvSpPr/>
            <p:nvPr/>
          </p:nvSpPr>
          <p:spPr>
            <a:xfrm>
              <a:off x="8995534" y="5958236"/>
              <a:ext cx="647860" cy="63224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Tree>
    <p:custDataLst>
      <p:tags r:id="rId1"/>
    </p:custDataLst>
    <p:extLst>
      <p:ext uri="{BB962C8B-B14F-4D97-AF65-F5344CB8AC3E}">
        <p14:creationId xmlns:p14="http://schemas.microsoft.com/office/powerpoint/2010/main" val="74889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Opções de banco de dados da Amazon</a:t>
            </a:r>
          </a:p>
        </p:txBody>
      </p:sp>
      <p:sp>
        <p:nvSpPr>
          <p:cNvPr id="4" name="TextBox 3"/>
          <p:cNvSpPr txBox="1"/>
          <p:nvPr/>
        </p:nvSpPr>
        <p:spPr>
          <a:xfrm>
            <a:off x="1843700" y="1546946"/>
            <a:ext cx="8438817" cy="338554"/>
          </a:xfrm>
          <a:prstGeom prst="rect">
            <a:avLst/>
          </a:prstGeom>
          <a:noFill/>
        </p:spPr>
        <p:txBody>
          <a:bodyPr wrap="square" rtlCol="0">
            <a:spAutoFit/>
          </a:bodyPr>
          <a:lstStyle/>
          <a:p>
            <a:pPr algn="ctr" rtl="0"/>
            <a:r>
              <a:rPr lang="pt-BR" sz="1600" i="1" dirty="0">
                <a:latin typeface="Amazon Ember" panose="02000000000000000000" pitchFamily="2" charset="0"/>
                <a:ea typeface="Amazon Ember" panose="02000000000000000000" pitchFamily="2" charset="0"/>
              </a:rPr>
              <a:t>Estes são alguns exemplos comuns de banco de dados, mas há outras opções</a:t>
            </a:r>
          </a:p>
        </p:txBody>
      </p:sp>
      <p:sp>
        <p:nvSpPr>
          <p:cNvPr id="3" name="TextBox 2">
            <a:extLst>
              <a:ext uri="{FF2B5EF4-FFF2-40B4-BE49-F238E27FC236}">
                <a16:creationId xmlns:a16="http://schemas.microsoft.com/office/drawing/2014/main" id="{6653AD5C-08FD-DA43-B7F2-6B7D0001A827}"/>
              </a:ext>
            </a:extLst>
          </p:cNvPr>
          <p:cNvSpPr txBox="1"/>
          <p:nvPr/>
        </p:nvSpPr>
        <p:spPr>
          <a:xfrm>
            <a:off x="949257" y="2400892"/>
            <a:ext cx="4711555" cy="492443"/>
          </a:xfrm>
          <a:prstGeom prst="rect">
            <a:avLst/>
          </a:prstGeom>
          <a:noFill/>
        </p:spPr>
        <p:txBody>
          <a:bodyPr wrap="square" rtlCol="0">
            <a:spAutoFit/>
          </a:bodyPr>
          <a:lstStyle/>
          <a:p>
            <a:pPr algn="ctr" rtl="0"/>
            <a:r>
              <a:rPr lang="pt-BR" sz="2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Bancos de dados relacionais</a:t>
            </a:r>
          </a:p>
        </p:txBody>
      </p:sp>
      <p:pic>
        <p:nvPicPr>
          <p:cNvPr id="34" name="Graphic 15">
            <a:extLst>
              <a:ext uri="{FF2B5EF4-FFF2-40B4-BE49-F238E27FC236}">
                <a16:creationId xmlns:a16="http://schemas.microsoft.com/office/drawing/2014/main" id="{C74B9571-CBCE-0B41-BB93-C639C1D06DC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94234" y="3136334"/>
            <a:ext cx="1098937" cy="1098937"/>
          </a:xfrm>
          <a:prstGeom prst="rect">
            <a:avLst/>
          </a:prstGeom>
        </p:spPr>
      </p:pic>
      <p:sp>
        <p:nvSpPr>
          <p:cNvPr id="20" name="TextBox 19">
            <a:extLst>
              <a:ext uri="{FF2B5EF4-FFF2-40B4-BE49-F238E27FC236}">
                <a16:creationId xmlns:a16="http://schemas.microsoft.com/office/drawing/2014/main" id="{E8FBC3F4-5F07-A843-B54A-B8853D7558CD}"/>
              </a:ext>
            </a:extLst>
          </p:cNvPr>
          <p:cNvSpPr txBox="1"/>
          <p:nvPr/>
        </p:nvSpPr>
        <p:spPr>
          <a:xfrm>
            <a:off x="1146725" y="4392079"/>
            <a:ext cx="1393953" cy="646331"/>
          </a:xfrm>
          <a:prstGeom prst="rect">
            <a:avLst/>
          </a:prstGeom>
          <a:noFill/>
        </p:spPr>
        <p:txBody>
          <a:bodyPr wrap="square" rtlCol="0">
            <a:spAutoFit/>
          </a:bodyPr>
          <a:lstStyle/>
          <a:p>
            <a:pPr algn="ctr" rtl="0"/>
            <a:r>
              <a:rPr lang="pt-BR" dirty="0" err="1">
                <a:solidFill>
                  <a:schemeClr val="tx1">
                    <a:lumMod val="75000"/>
                    <a:lumOff val="25000"/>
                  </a:schemeClr>
                </a:solidFill>
                <a:latin typeface="Amazon Ember" panose="02000000000000000000" pitchFamily="2" charset="0"/>
                <a:ea typeface="Amazon Ember" panose="02000000000000000000" pitchFamily="2" charset="0"/>
                <a:cs typeface="Amazon Ember Light" panose="020B0403020204020204" pitchFamily="34" charset="0"/>
              </a:rPr>
              <a:t>Amazon</a:t>
            </a:r>
            <a:r>
              <a:rPr lang="pt-BR" dirty="0">
                <a:solidFill>
                  <a:schemeClr val="tx1">
                    <a:lumMod val="75000"/>
                    <a:lumOff val="25000"/>
                  </a:schemeClr>
                </a:solidFill>
                <a:latin typeface="Amazon Ember" panose="02000000000000000000" pitchFamily="2" charset="0"/>
                <a:ea typeface="Amazon Ember" panose="02000000000000000000" pitchFamily="2" charset="0"/>
                <a:cs typeface="Amazon Ember Light" panose="020B0403020204020204" pitchFamily="34" charset="0"/>
              </a:rPr>
              <a:t> RDS</a:t>
            </a:r>
          </a:p>
        </p:txBody>
      </p:sp>
      <p:pic>
        <p:nvPicPr>
          <p:cNvPr id="30" name="Graphic 33">
            <a:extLst>
              <a:ext uri="{FF2B5EF4-FFF2-40B4-BE49-F238E27FC236}">
                <a16:creationId xmlns:a16="http://schemas.microsoft.com/office/drawing/2014/main" id="{8BE31354-0FB2-1D49-82D7-D84A84D0654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55567" y="3136334"/>
            <a:ext cx="1098937" cy="1098937"/>
          </a:xfrm>
          <a:prstGeom prst="rect">
            <a:avLst/>
          </a:prstGeom>
        </p:spPr>
      </p:pic>
      <p:sp>
        <p:nvSpPr>
          <p:cNvPr id="21" name="TextBox 20">
            <a:extLst>
              <a:ext uri="{FF2B5EF4-FFF2-40B4-BE49-F238E27FC236}">
                <a16:creationId xmlns:a16="http://schemas.microsoft.com/office/drawing/2014/main" id="{6936F649-7931-D148-B0C2-873B316064BB}"/>
              </a:ext>
            </a:extLst>
          </p:cNvPr>
          <p:cNvSpPr txBox="1"/>
          <p:nvPr/>
        </p:nvSpPr>
        <p:spPr>
          <a:xfrm>
            <a:off x="2547463" y="4392079"/>
            <a:ext cx="1521182" cy="646331"/>
          </a:xfrm>
          <a:prstGeom prst="rect">
            <a:avLst/>
          </a:prstGeom>
          <a:noFill/>
        </p:spPr>
        <p:txBody>
          <a:bodyPr wrap="square" rtlCol="0">
            <a:spAutoFit/>
          </a:bodyPr>
          <a:lstStyle/>
          <a:p>
            <a:pPr algn="ctr" rtl="0"/>
            <a:r>
              <a:rPr lang="pt-BR">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pic>
        <p:nvPicPr>
          <p:cNvPr id="39" name="Graphic 27">
            <a:extLst>
              <a:ext uri="{FF2B5EF4-FFF2-40B4-BE49-F238E27FC236}">
                <a16:creationId xmlns:a16="http://schemas.microsoft.com/office/drawing/2014/main" id="{BE111FD0-BA65-1E49-9BA2-83EC0AED97E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16900" y="3130297"/>
            <a:ext cx="1111012" cy="1111012"/>
          </a:xfrm>
          <a:prstGeom prst="rect">
            <a:avLst/>
          </a:prstGeom>
        </p:spPr>
      </p:pic>
      <p:sp>
        <p:nvSpPr>
          <p:cNvPr id="37" name="TextBox 36">
            <a:extLst>
              <a:ext uri="{FF2B5EF4-FFF2-40B4-BE49-F238E27FC236}">
                <a16:creationId xmlns:a16="http://schemas.microsoft.com/office/drawing/2014/main" id="{E8FBC3F4-5F07-A843-B54A-B8853D7558CD}"/>
              </a:ext>
            </a:extLst>
          </p:cNvPr>
          <p:cNvSpPr txBox="1"/>
          <p:nvPr/>
        </p:nvSpPr>
        <p:spPr>
          <a:xfrm>
            <a:off x="4075429" y="4392079"/>
            <a:ext cx="1393953" cy="646331"/>
          </a:xfrm>
          <a:prstGeom prst="rect">
            <a:avLst/>
          </a:prstGeom>
          <a:noFill/>
        </p:spPr>
        <p:txBody>
          <a:bodyPr wrap="square" rtlCol="0">
            <a:spAutoFit/>
          </a:bodyPr>
          <a:lstStyle/>
          <a:p>
            <a:pPr algn="ctr" rtl="0"/>
            <a:r>
              <a:rPr lang="pt-BR">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Aurora</a:t>
            </a:r>
          </a:p>
        </p:txBody>
      </p:sp>
      <p:sp>
        <p:nvSpPr>
          <p:cNvPr id="16" name="TextBox 15">
            <a:extLst>
              <a:ext uri="{FF2B5EF4-FFF2-40B4-BE49-F238E27FC236}">
                <a16:creationId xmlns:a16="http://schemas.microsoft.com/office/drawing/2014/main" id="{DFE66C86-9CEC-524B-9FBE-AC3640F929C7}"/>
              </a:ext>
            </a:extLst>
          </p:cNvPr>
          <p:cNvSpPr txBox="1"/>
          <p:nvPr/>
        </p:nvSpPr>
        <p:spPr>
          <a:xfrm>
            <a:off x="5817503" y="2400892"/>
            <a:ext cx="5426412" cy="492443"/>
          </a:xfrm>
          <a:prstGeom prst="rect">
            <a:avLst/>
          </a:prstGeom>
          <a:noFill/>
        </p:spPr>
        <p:txBody>
          <a:bodyPr wrap="square" rtlCol="0">
            <a:spAutoFit/>
          </a:bodyPr>
          <a:lstStyle/>
          <a:p>
            <a:pPr algn="ctr" rtl="0"/>
            <a:r>
              <a:rPr lang="pt-BR" sz="2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Bancos de dados não relacionais</a:t>
            </a:r>
          </a:p>
        </p:txBody>
      </p:sp>
      <p:pic>
        <p:nvPicPr>
          <p:cNvPr id="31" name="Graphic 47">
            <a:extLst>
              <a:ext uri="{FF2B5EF4-FFF2-40B4-BE49-F238E27FC236}">
                <a16:creationId xmlns:a16="http://schemas.microsoft.com/office/drawing/2014/main" id="{64ACDB4E-B998-9447-845B-246D5827B99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516890" y="3137175"/>
            <a:ext cx="1098937" cy="1098937"/>
          </a:xfrm>
          <a:prstGeom prst="rect">
            <a:avLst/>
          </a:prstGeom>
        </p:spPr>
      </p:pic>
      <p:sp>
        <p:nvSpPr>
          <p:cNvPr id="22" name="TextBox 21">
            <a:extLst>
              <a:ext uri="{FF2B5EF4-FFF2-40B4-BE49-F238E27FC236}">
                <a16:creationId xmlns:a16="http://schemas.microsoft.com/office/drawing/2014/main" id="{8AEAD83B-A02A-AC4D-AB53-FE4C152535AE}"/>
              </a:ext>
            </a:extLst>
          </p:cNvPr>
          <p:cNvSpPr txBox="1"/>
          <p:nvPr/>
        </p:nvSpPr>
        <p:spPr>
          <a:xfrm>
            <a:off x="6176345" y="4398957"/>
            <a:ext cx="1780026" cy="646331"/>
          </a:xfrm>
          <a:prstGeom prst="rect">
            <a:avLst/>
          </a:prstGeom>
          <a:noFill/>
        </p:spPr>
        <p:txBody>
          <a:bodyPr wrap="square" rtlCol="0">
            <a:spAutoFit/>
          </a:bodyPr>
          <a:lstStyle/>
          <a:p>
            <a:pPr algn="ctr" rtl="0"/>
            <a:r>
              <a:rPr lang="pt-BR">
                <a:solidFill>
                  <a:schemeClr val="tx1">
                    <a:lumMod val="75000"/>
                    <a:lumOff val="25000"/>
                  </a:schemeClr>
                </a:solidFill>
                <a:latin typeface="Amazon Ember" panose="02000000000000000000" pitchFamily="2" charset="0"/>
                <a:ea typeface="Amazon Ember" panose="02000000000000000000" pitchFamily="2" charset="0"/>
                <a:cs typeface="Amazon Ember Light" panose="020B0403020204020204" pitchFamily="34" charset="0"/>
              </a:rPr>
              <a:t>Amazon DynamoDB</a:t>
            </a:r>
          </a:p>
        </p:txBody>
      </p:sp>
      <p:pic>
        <p:nvPicPr>
          <p:cNvPr id="32" name="Graphic 57">
            <a:extLst>
              <a:ext uri="{FF2B5EF4-FFF2-40B4-BE49-F238E27FC236}">
                <a16:creationId xmlns:a16="http://schemas.microsoft.com/office/drawing/2014/main" id="{3060BB77-83D3-884D-AD1A-9A300D680F1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981242" y="3137175"/>
            <a:ext cx="1098937" cy="1098937"/>
          </a:xfrm>
          <a:prstGeom prst="rect">
            <a:avLst/>
          </a:prstGeom>
        </p:spPr>
      </p:pic>
      <p:sp>
        <p:nvSpPr>
          <p:cNvPr id="23" name="TextBox 22">
            <a:extLst>
              <a:ext uri="{FF2B5EF4-FFF2-40B4-BE49-F238E27FC236}">
                <a16:creationId xmlns:a16="http://schemas.microsoft.com/office/drawing/2014/main" id="{D650B931-6827-6547-83E4-A4840C08D830}"/>
              </a:ext>
            </a:extLst>
          </p:cNvPr>
          <p:cNvSpPr txBox="1"/>
          <p:nvPr/>
        </p:nvSpPr>
        <p:spPr>
          <a:xfrm>
            <a:off x="7541434" y="4398957"/>
            <a:ext cx="1978550" cy="646331"/>
          </a:xfrm>
          <a:prstGeom prst="rect">
            <a:avLst/>
          </a:prstGeom>
          <a:noFill/>
        </p:spPr>
        <p:txBody>
          <a:bodyPr wrap="square" rtlCol="0">
            <a:spAutoFit/>
          </a:bodyPr>
          <a:lstStyle/>
          <a:p>
            <a:pPr algn="ctr" rtl="0"/>
            <a:r>
              <a:rPr lang="pt-BR">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pic>
        <p:nvPicPr>
          <p:cNvPr id="29" name="Graphic 12">
            <a:extLst>
              <a:ext uri="{FF2B5EF4-FFF2-40B4-BE49-F238E27FC236}">
                <a16:creationId xmlns:a16="http://schemas.microsoft.com/office/drawing/2014/main" id="{1C6B83D2-6654-284D-8391-ACAF1DACF235}"/>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445594" y="3137175"/>
            <a:ext cx="1098937" cy="1098937"/>
          </a:xfrm>
          <a:prstGeom prst="rect">
            <a:avLst/>
          </a:prstGeom>
        </p:spPr>
      </p:pic>
      <p:sp>
        <p:nvSpPr>
          <p:cNvPr id="24" name="TextBox 23">
            <a:extLst>
              <a:ext uri="{FF2B5EF4-FFF2-40B4-BE49-F238E27FC236}">
                <a16:creationId xmlns:a16="http://schemas.microsoft.com/office/drawing/2014/main" id="{06E764F6-5817-A244-8E93-4EE847E2D28C}"/>
              </a:ext>
            </a:extLst>
          </p:cNvPr>
          <p:cNvSpPr txBox="1"/>
          <p:nvPr/>
        </p:nvSpPr>
        <p:spPr>
          <a:xfrm>
            <a:off x="9130045" y="4398957"/>
            <a:ext cx="1730033" cy="646331"/>
          </a:xfrm>
          <a:prstGeom prst="rect">
            <a:avLst/>
          </a:prstGeom>
          <a:noFill/>
        </p:spPr>
        <p:txBody>
          <a:bodyPr wrap="square" rtlCol="0">
            <a:spAutoFit/>
          </a:bodyPr>
          <a:lstStyle/>
          <a:p>
            <a:pPr algn="ctr" rtl="0"/>
            <a:r>
              <a:rPr lang="pt-BR">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Neptune</a:t>
            </a:r>
          </a:p>
        </p:txBody>
      </p:sp>
      <p:sp>
        <p:nvSpPr>
          <p:cNvPr id="33" name="TextBox 32">
            <a:extLst>
              <a:ext uri="{FF2B5EF4-FFF2-40B4-BE49-F238E27FC236}">
                <a16:creationId xmlns:a16="http://schemas.microsoft.com/office/drawing/2014/main" id="{58801134-786F-E04F-814F-AF3FAC009F18}"/>
              </a:ext>
            </a:extLst>
          </p:cNvPr>
          <p:cNvSpPr txBox="1"/>
          <p:nvPr/>
        </p:nvSpPr>
        <p:spPr>
          <a:xfrm>
            <a:off x="3784011" y="5655739"/>
            <a:ext cx="2562477" cy="338554"/>
          </a:xfrm>
          <a:prstGeom prst="rect">
            <a:avLst/>
          </a:prstGeom>
          <a:solidFill>
            <a:schemeClr val="bg1"/>
          </a:solidFill>
        </p:spPr>
        <p:txBody>
          <a:bodyPr wrap="square" rIns="274320" rtlCol="0">
            <a:spAutoFit/>
          </a:bodyPr>
          <a:lstStyle/>
          <a:p>
            <a:pPr algn="ctr" rtl="0"/>
            <a:r>
              <a:rPr lang="pt-BR" sz="1600" i="1" dirty="0">
                <a:ln>
                  <a:solidFill>
                    <a:schemeClr val="accent5"/>
                  </a:solidFill>
                </a:ln>
                <a:solidFill>
                  <a:schemeClr val="accent5"/>
                </a:solidFill>
                <a:latin typeface="Amazon Ember" panose="02000000000000000000" pitchFamily="2" charset="0"/>
                <a:ea typeface="Amazon Ember" panose="02000000000000000000" pitchFamily="2" charset="0"/>
              </a:rPr>
              <a:t>O foco neste módulo </a:t>
            </a:r>
          </a:p>
        </p:txBody>
      </p:sp>
      <p:cxnSp>
        <p:nvCxnSpPr>
          <p:cNvPr id="18" name="Elbow Connector 17">
            <a:extLst>
              <a:ext uri="{FF2B5EF4-FFF2-40B4-BE49-F238E27FC236}">
                <a16:creationId xmlns:a16="http://schemas.microsoft.com/office/drawing/2014/main" id="{F429A58A-29E0-EF4A-9DFA-4450153234F1}"/>
              </a:ext>
              <a:ext uri="{C183D7F6-B498-43B3-948B-1728B52AA6E4}">
                <adec:decorative xmlns:adec="http://schemas.microsoft.com/office/drawing/2017/decorative" xmlns="" val="1"/>
              </a:ext>
            </a:extLst>
          </p:cNvPr>
          <p:cNvCxnSpPr>
            <a:cxnSpLocks/>
            <a:endCxn id="22" idx="2"/>
          </p:cNvCxnSpPr>
          <p:nvPr/>
        </p:nvCxnSpPr>
        <p:spPr>
          <a:xfrm flipV="1">
            <a:off x="6201340" y="5045288"/>
            <a:ext cx="865018" cy="794909"/>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595477F-722E-B548-9564-18EE9FF9EF64}"/>
              </a:ext>
              <a:ext uri="{C183D7F6-B498-43B3-948B-1728B52AA6E4}">
                <adec:decorative xmlns:adec="http://schemas.microsoft.com/office/drawing/2017/decorative" xmlns="" val="1"/>
              </a:ext>
            </a:extLst>
          </p:cNvPr>
          <p:cNvCxnSpPr>
            <a:cxnSpLocks/>
            <a:endCxn id="20" idx="2"/>
          </p:cNvCxnSpPr>
          <p:nvPr/>
        </p:nvCxnSpPr>
        <p:spPr>
          <a:xfrm rot="10800000">
            <a:off x="1843702" y="5038411"/>
            <a:ext cx="1825472" cy="801787"/>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145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2</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3" y="1178376"/>
            <a:ext cx="6190655" cy="4814920"/>
          </a:xfrm>
        </p:spPr>
        <p:txBody>
          <a:bodyPr rIns="0" rtlCol="0"/>
          <a:lstStyle/>
          <a:p>
            <a:pPr rtl="0">
              <a:buClr>
                <a:schemeClr val="tx1"/>
              </a:buClr>
            </a:pPr>
            <a:r>
              <a:rPr lang="pt-BR" sz="2400" dirty="0">
                <a:latin typeface="+mn-lt"/>
              </a:rPr>
              <a:t>Ao escolher um banco de dados, considere os requisitos de </a:t>
            </a:r>
            <a:r>
              <a:rPr lang="pt-BR" sz="2400" dirty="0">
                <a:solidFill>
                  <a:schemeClr val="accent5"/>
                </a:solidFill>
                <a:latin typeface="Amazon Ember" panose="02000000000000000000" pitchFamily="2" charset="0"/>
                <a:ea typeface="Amazon Ember" panose="02000000000000000000" pitchFamily="2" charset="0"/>
              </a:rPr>
              <a:t>armazenamento</a:t>
            </a:r>
            <a:r>
              <a:rPr lang="pt-BR" sz="2400" dirty="0">
                <a:latin typeface="+mn-lt"/>
              </a:rPr>
              <a:t> e </a:t>
            </a:r>
            <a:r>
              <a:rPr lang="pt-BR" sz="2400" dirty="0">
                <a:solidFill>
                  <a:schemeClr val="accent5"/>
                </a:solidFill>
                <a:latin typeface="Amazon Ember" panose="02000000000000000000" pitchFamily="2" charset="0"/>
                <a:ea typeface="Amazon Ember" panose="02000000000000000000" pitchFamily="2" charset="0"/>
              </a:rPr>
              <a:t>escalabilidade</a:t>
            </a:r>
            <a:r>
              <a:rPr lang="pt-BR" sz="2400" dirty="0">
                <a:latin typeface="+mn-lt"/>
              </a:rPr>
              <a:t>, o </a:t>
            </a:r>
            <a:r>
              <a:rPr lang="pt-BR" sz="2400" dirty="0">
                <a:solidFill>
                  <a:schemeClr val="accent5"/>
                </a:solidFill>
                <a:latin typeface="Amazon Ember" panose="02000000000000000000" pitchFamily="2" charset="0"/>
                <a:ea typeface="Amazon Ember" panose="02000000000000000000" pitchFamily="2" charset="0"/>
              </a:rPr>
              <a:t>tipo e o tamanho </a:t>
            </a:r>
            <a:r>
              <a:rPr lang="pt-BR" sz="2400" dirty="0" smtClean="0">
                <a:solidFill>
                  <a:schemeClr val="accent5"/>
                </a:solidFill>
                <a:latin typeface="Amazon Ember" panose="02000000000000000000" pitchFamily="2" charset="0"/>
                <a:ea typeface="Amazon Ember" panose="02000000000000000000" pitchFamily="2" charset="0"/>
              </a:rPr>
              <a:t>dos objetos</a:t>
            </a:r>
            <a:r>
              <a:rPr lang="pt-BR" sz="2400" dirty="0" smtClean="0">
                <a:latin typeface="+mn-lt"/>
              </a:rPr>
              <a:t> </a:t>
            </a:r>
            <a:r>
              <a:rPr lang="pt-BR" sz="2400" dirty="0">
                <a:latin typeface="+mn-lt"/>
              </a:rPr>
              <a:t>a serem armazenados </a:t>
            </a:r>
            <a:r>
              <a:rPr lang="pt-BR" sz="2400" dirty="0" smtClean="0">
                <a:latin typeface="+mn-lt"/>
              </a:rPr>
              <a:t>e os </a:t>
            </a:r>
            <a:r>
              <a:rPr lang="pt-BR" sz="2400" dirty="0" smtClean="0">
                <a:solidFill>
                  <a:schemeClr val="accent5"/>
                </a:solidFill>
                <a:latin typeface="Amazon Ember" panose="02000000000000000000" pitchFamily="2" charset="0"/>
                <a:ea typeface="Amazon Ember" panose="02000000000000000000" pitchFamily="2" charset="0"/>
              </a:rPr>
              <a:t>requisitos </a:t>
            </a:r>
            <a:r>
              <a:rPr lang="pt-BR" sz="2400" dirty="0">
                <a:solidFill>
                  <a:schemeClr val="accent5"/>
                </a:solidFill>
                <a:latin typeface="Amazon Ember" panose="02000000000000000000" pitchFamily="2" charset="0"/>
                <a:ea typeface="Amazon Ember" panose="02000000000000000000" pitchFamily="2" charset="0"/>
              </a:rPr>
              <a:t>de durabilidade</a:t>
            </a:r>
            <a:endParaRPr lang="en-US" sz="2400" dirty="0">
              <a:latin typeface="+mn-lt"/>
            </a:endParaRPr>
          </a:p>
          <a:p>
            <a:pPr rtl="0">
              <a:buClr>
                <a:schemeClr val="tx1"/>
              </a:buClr>
            </a:pPr>
            <a:r>
              <a:rPr lang="pt-BR" sz="2400" dirty="0">
                <a:solidFill>
                  <a:schemeClr val="accent5"/>
                </a:solidFill>
                <a:latin typeface="Amazon Ember" panose="02000000000000000000" pitchFamily="2" charset="0"/>
                <a:ea typeface="Amazon Ember" panose="02000000000000000000" pitchFamily="2" charset="0"/>
              </a:rPr>
              <a:t>Os bancos de dados relacionais </a:t>
            </a:r>
            <a:r>
              <a:rPr lang="pt-BR" sz="2400" dirty="0">
                <a:latin typeface="+mn-lt"/>
              </a:rPr>
              <a:t>têm regras rígidas de esquema, fornecem integridade de dados e oferecem suporte a SQL</a:t>
            </a:r>
          </a:p>
          <a:p>
            <a:pPr rtl="0">
              <a:buClr>
                <a:schemeClr val="tx1"/>
              </a:buClr>
            </a:pPr>
            <a:r>
              <a:rPr lang="pt-BR" sz="2400" dirty="0">
                <a:solidFill>
                  <a:schemeClr val="accent5"/>
                </a:solidFill>
                <a:latin typeface="Amazon Ember" panose="02000000000000000000" pitchFamily="2" charset="0"/>
                <a:ea typeface="Amazon Ember" panose="02000000000000000000" pitchFamily="2" charset="0"/>
              </a:rPr>
              <a:t>Os bancos de dados não relacionais são </a:t>
            </a:r>
            <a:r>
              <a:rPr lang="pt-BR" sz="2400" dirty="0">
                <a:latin typeface="+mn-lt"/>
              </a:rPr>
              <a:t>dimensionados horizontalmente, oferecem maior escalabilidade e flexibilidade </a:t>
            </a:r>
            <a:r>
              <a:rPr lang="pt-BR" sz="2400" dirty="0" smtClean="0">
                <a:latin typeface="+mn-lt"/>
              </a:rPr>
              <a:t>e funcionam </a:t>
            </a:r>
            <a:r>
              <a:rPr lang="pt-BR" sz="2400" dirty="0">
                <a:latin typeface="+mn-lt"/>
              </a:rPr>
              <a:t>bem para dados semiestruturados e não estruturados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Módulo 5: Adicionar uma camada de banco de dados</a:t>
            </a:r>
          </a:p>
        </p:txBody>
      </p:sp>
      <p:sp>
        <p:nvSpPr>
          <p:cNvPr id="2" name="Title 1"/>
          <p:cNvSpPr>
            <a:spLocks noGrp="1"/>
          </p:cNvSpPr>
          <p:nvPr>
            <p:ph type="title"/>
          </p:nvPr>
        </p:nvSpPr>
        <p:spPr/>
        <p:txBody>
          <a:bodyPr rtlCol="0">
            <a:noAutofit/>
          </a:bodyPr>
          <a:lstStyle/>
          <a:p>
            <a:pPr rtl="0"/>
            <a:r>
              <a:rPr lang="pt-BR" sz="4000"/>
              <a:t>Seção 3: Amazon RDS</a:t>
            </a:r>
          </a:p>
        </p:txBody>
      </p:sp>
    </p:spTree>
    <p:custDataLst>
      <p:tags r:id="rId1"/>
    </p:custDataLst>
    <p:extLst>
      <p:ext uri="{BB962C8B-B14F-4D97-AF65-F5344CB8AC3E}">
        <p14:creationId xmlns:p14="http://schemas.microsoft.com/office/powerpoint/2010/main" val="1939985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Amazon RDS</a:t>
            </a:r>
          </a:p>
        </p:txBody>
      </p:sp>
      <p:sp>
        <p:nvSpPr>
          <p:cNvPr id="23" name="Rectangle 22">
            <a:extLst>
              <a:ext uri="{FF2B5EF4-FFF2-40B4-BE49-F238E27FC236}">
                <a16:creationId xmlns:a16="http://schemas.microsoft.com/office/drawing/2014/main" id="{D9B6C954-5802-6B44-B8EE-19DDFB775D28}"/>
              </a:ext>
              <a:ext uri="{C183D7F6-B498-43B3-948B-1728B52AA6E4}">
                <adec:decorative xmlns:adec="http://schemas.microsoft.com/office/drawing/2017/decorative" xmlns="" val="1"/>
              </a:ext>
            </a:extLst>
          </p:cNvPr>
          <p:cNvSpPr/>
          <p:nvPr/>
        </p:nvSpPr>
        <p:spPr>
          <a:xfrm>
            <a:off x="827423" y="1839756"/>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solidFill>
            </a:endParaRPr>
          </a:p>
        </p:txBody>
      </p:sp>
      <p:sp>
        <p:nvSpPr>
          <p:cNvPr id="22" name="TextBox 21">
            <a:extLst>
              <a:ext uri="{FF2B5EF4-FFF2-40B4-BE49-F238E27FC236}">
                <a16:creationId xmlns:a16="http://schemas.microsoft.com/office/drawing/2014/main" id="{9BF6E215-0831-1C45-91CA-AF1DD82BF087}"/>
              </a:ext>
            </a:extLst>
          </p:cNvPr>
          <p:cNvSpPr txBox="1"/>
          <p:nvPr/>
        </p:nvSpPr>
        <p:spPr>
          <a:xfrm>
            <a:off x="1243980" y="2259078"/>
            <a:ext cx="2052634" cy="400110"/>
          </a:xfrm>
          <a:prstGeom prst="rect">
            <a:avLst/>
          </a:prstGeom>
          <a:noFill/>
        </p:spPr>
        <p:txBody>
          <a:bodyPr wrap="squar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Relacional</a:t>
            </a:r>
          </a:p>
        </p:txBody>
      </p:sp>
      <p:pic>
        <p:nvPicPr>
          <p:cNvPr id="15" name="Graphic 14">
            <a:extLst>
              <a:ext uri="{FF2B5EF4-FFF2-40B4-BE49-F238E27FC236}">
                <a16:creationId xmlns:a16="http://schemas.microsoft.com/office/drawing/2014/main" id="{F7ED9468-B803-ED4A-968B-5763970F528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586962" y="2944987"/>
            <a:ext cx="1366671" cy="1366671"/>
          </a:xfrm>
          <a:prstGeom prst="rect">
            <a:avLst/>
          </a:prstGeom>
        </p:spPr>
      </p:pic>
      <p:sp>
        <p:nvSpPr>
          <p:cNvPr id="21" name="TextBox 20">
            <a:extLst>
              <a:ext uri="{FF2B5EF4-FFF2-40B4-BE49-F238E27FC236}">
                <a16:creationId xmlns:a16="http://schemas.microsoft.com/office/drawing/2014/main" id="{B442D2FF-FB4A-7C4D-973D-43C38A905AB1}"/>
              </a:ext>
            </a:extLst>
          </p:cNvPr>
          <p:cNvSpPr txBox="1"/>
          <p:nvPr/>
        </p:nvSpPr>
        <p:spPr>
          <a:xfrm>
            <a:off x="1363582" y="4512379"/>
            <a:ext cx="1813430"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18" name="Text Placeholder 4">
            <a:extLst>
              <a:ext uri="{FF2B5EF4-FFF2-40B4-BE49-F238E27FC236}">
                <a16:creationId xmlns:a16="http://schemas.microsoft.com/office/drawing/2014/main" id="{0A03C12E-811A-8B49-B5D6-69E2CB201709}"/>
              </a:ext>
            </a:extLst>
          </p:cNvPr>
          <p:cNvSpPr txBox="1">
            <a:spLocks/>
          </p:cNvSpPr>
          <p:nvPr/>
        </p:nvSpPr>
        <p:spPr>
          <a:xfrm>
            <a:off x="4338918" y="2137117"/>
            <a:ext cx="6920753" cy="1461106"/>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pt-BR" dirty="0">
                <a:latin typeface="Amazon Ember" panose="02000000000000000000" pitchFamily="2" charset="0"/>
                <a:ea typeface="Amazon Ember" panose="02000000000000000000" pitchFamily="2" charset="0"/>
              </a:rPr>
              <a:t>O </a:t>
            </a:r>
            <a:r>
              <a:rPr lang="pt-BR" dirty="0" err="1">
                <a:latin typeface="Amazon Ember" panose="02000000000000000000" pitchFamily="2" charset="0"/>
                <a:ea typeface="Amazon Ember" panose="02000000000000000000" pitchFamily="2" charset="0"/>
              </a:rPr>
              <a:t>Amazon</a:t>
            </a:r>
            <a:r>
              <a:rPr lang="pt-BR" dirty="0">
                <a:latin typeface="Amazon Ember" panose="02000000000000000000" pitchFamily="2" charset="0"/>
                <a:ea typeface="Amazon Ember" panose="02000000000000000000" pitchFamily="2" charset="0"/>
              </a:rPr>
              <a:t> RDS é um </a:t>
            </a:r>
            <a:r>
              <a:rPr lang="pt-BR"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serviço</a:t>
            </a:r>
            <a:r>
              <a:rPr lang="pt-BR" dirty="0">
                <a:latin typeface="Amazon Ember" panose="02000000000000000000" pitchFamily="2" charset="0"/>
                <a:ea typeface="Amazon Ember" panose="02000000000000000000" pitchFamily="2" charset="0"/>
              </a:rPr>
              <a:t> de banco de dados relacional </a:t>
            </a:r>
            <a:r>
              <a:rPr lang="pt-BR"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totalmente gerenciado</a:t>
            </a:r>
            <a:r>
              <a:rPr lang="pt-BR" dirty="0">
                <a:latin typeface="Amazon Ember" panose="02000000000000000000" pitchFamily="2" charset="0"/>
                <a:ea typeface="Amazon Ember" panose="02000000000000000000" pitchFamily="2" charset="0"/>
              </a:rPr>
              <a:t>.</a:t>
            </a:r>
            <a:endParaRPr lang="en-US" dirty="0">
              <a:latin typeface="Amazon Ember" panose="02000000000000000000" pitchFamily="2" charset="0"/>
              <a:ea typeface="Amazon Ember" panose="02000000000000000000" pitchFamily="2" charset="0"/>
            </a:endParaRPr>
          </a:p>
        </p:txBody>
      </p:sp>
      <p:pic>
        <p:nvPicPr>
          <p:cNvPr id="9" name="Picture 8">
            <a:extLst>
              <a:ext uri="{FF2B5EF4-FFF2-40B4-BE49-F238E27FC236}">
                <a16:creationId xmlns:a16="http://schemas.microsoft.com/office/drawing/2014/main" id="{F76270C9-BA52-9743-A2D6-5CAEEE9EB5D3}"/>
              </a:ext>
              <a:ext uri="{C183D7F6-B498-43B3-948B-1728B52AA6E4}">
                <adec:decorative xmlns:adec="http://schemas.microsoft.com/office/drawing/2017/decorative" xmlns="" val="1"/>
              </a:ext>
            </a:extLst>
          </p:cNvPr>
          <p:cNvPicPr>
            <a:picLocks noChangeAspect="1"/>
          </p:cNvPicPr>
          <p:nvPr/>
        </p:nvPicPr>
        <p:blipFill>
          <a:blip r:embed="rId6">
            <a:alphaModFix amt="86000"/>
          </a:blip>
          <a:stretch>
            <a:fillRect/>
          </a:stretch>
        </p:blipFill>
        <p:spPr>
          <a:xfrm>
            <a:off x="4947070" y="3194997"/>
            <a:ext cx="5863601" cy="3297878"/>
          </a:xfrm>
          <a:prstGeom prst="rect">
            <a:avLst/>
          </a:prstGeom>
          <a:effectLst>
            <a:softEdge rad="114300"/>
          </a:effectLst>
        </p:spPr>
      </p:pic>
    </p:spTree>
    <p:custDataLst>
      <p:tags r:id="rId1"/>
    </p:custDataLst>
    <p:extLst>
      <p:ext uri="{BB962C8B-B14F-4D97-AF65-F5344CB8AC3E}">
        <p14:creationId xmlns:p14="http://schemas.microsoft.com/office/powerpoint/2010/main" val="624051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8610600" cy="474119"/>
          </a:xfrm>
        </p:spPr>
        <p:txBody>
          <a:bodyPr rtlCol="0"/>
          <a:lstStyle/>
          <a:p>
            <a:pPr rtl="0"/>
            <a:r>
              <a:rPr lang="pt-BR" sz="3400" dirty="0"/>
              <a:t>Vantagens dos serviços de banco de dados da AWS</a:t>
            </a:r>
          </a:p>
        </p:txBody>
      </p:sp>
      <p:grpSp>
        <p:nvGrpSpPr>
          <p:cNvPr id="3" name="Group 2" descr="First of three options shows a database hosted on-premises indicating that &quot;you manage&quot; as aspects.">
            <a:extLst>
              <a:ext uri="{FF2B5EF4-FFF2-40B4-BE49-F238E27FC236}">
                <a16:creationId xmlns:a16="http://schemas.microsoft.com/office/drawing/2014/main" id="{BCE1D511-B24D-4149-A8FE-F88D2EB38193}"/>
              </a:ext>
            </a:extLst>
          </p:cNvPr>
          <p:cNvGrpSpPr/>
          <p:nvPr/>
        </p:nvGrpSpPr>
        <p:grpSpPr>
          <a:xfrm>
            <a:off x="0" y="1502917"/>
            <a:ext cx="3890682" cy="4861546"/>
            <a:chOff x="-21661" y="1506110"/>
            <a:chExt cx="3890682" cy="4861546"/>
          </a:xfrm>
        </p:grpSpPr>
        <p:sp>
          <p:nvSpPr>
            <p:cNvPr id="5" name="Rounded Rectangle 4">
              <a:extLst>
                <a:ext uri="{FF2B5EF4-FFF2-40B4-BE49-F238E27FC236}">
                  <a16:creationId xmlns:a16="http://schemas.microsoft.com/office/drawing/2014/main" id="{61355E13-650A-EE40-A835-B1E66C53E819}"/>
                </a:ext>
              </a:extLst>
            </p:cNvPr>
            <p:cNvSpPr/>
            <p:nvPr/>
          </p:nvSpPr>
          <p:spPr>
            <a:xfrm>
              <a:off x="1264400" y="5226936"/>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Energia, AVAC, rede</a:t>
              </a:r>
            </a:p>
          </p:txBody>
        </p:sp>
        <p:sp>
          <p:nvSpPr>
            <p:cNvPr id="6" name="Rounded Rectangle 5">
              <a:extLst>
                <a:ext uri="{FF2B5EF4-FFF2-40B4-BE49-F238E27FC236}">
                  <a16:creationId xmlns:a16="http://schemas.microsoft.com/office/drawing/2014/main" id="{5A75B329-B11E-984D-8CD9-DD8AD4702010}"/>
                </a:ext>
              </a:extLst>
            </p:cNvPr>
            <p:cNvSpPr/>
            <p:nvPr/>
          </p:nvSpPr>
          <p:spPr>
            <a:xfrm>
              <a:off x="1264400" y="4861099"/>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Rack e pilha</a:t>
              </a:r>
            </a:p>
          </p:txBody>
        </p:sp>
        <p:sp>
          <p:nvSpPr>
            <p:cNvPr id="7" name="Rounded Rectangle 6">
              <a:extLst>
                <a:ext uri="{FF2B5EF4-FFF2-40B4-BE49-F238E27FC236}">
                  <a16:creationId xmlns:a16="http://schemas.microsoft.com/office/drawing/2014/main" id="{1B4FD63F-7BA4-D549-BF22-4F6FC560165D}"/>
                </a:ext>
              </a:extLst>
            </p:cNvPr>
            <p:cNvSpPr/>
            <p:nvPr/>
          </p:nvSpPr>
          <p:spPr>
            <a:xfrm>
              <a:off x="1264400" y="4467502"/>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Manutenção do servidor</a:t>
              </a:r>
            </a:p>
          </p:txBody>
        </p:sp>
        <p:sp>
          <p:nvSpPr>
            <p:cNvPr id="8" name="Rounded Rectangle 7">
              <a:extLst>
                <a:ext uri="{FF2B5EF4-FFF2-40B4-BE49-F238E27FC236}">
                  <a16:creationId xmlns:a16="http://schemas.microsoft.com/office/drawing/2014/main" id="{5B4440CF-7955-544F-8F80-ABC20469B3FF}"/>
                </a:ext>
              </a:extLst>
            </p:cNvPr>
            <p:cNvSpPr/>
            <p:nvPr/>
          </p:nvSpPr>
          <p:spPr>
            <a:xfrm>
              <a:off x="1264400" y="3713051"/>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Patches de SO</a:t>
              </a:r>
            </a:p>
          </p:txBody>
        </p:sp>
        <p:sp>
          <p:nvSpPr>
            <p:cNvPr id="9" name="Rounded Rectangle 8">
              <a:extLst>
                <a:ext uri="{FF2B5EF4-FFF2-40B4-BE49-F238E27FC236}">
                  <a16:creationId xmlns:a16="http://schemas.microsoft.com/office/drawing/2014/main" id="{30F11C1E-4B3C-3A43-A8C9-B79A34AAF52B}"/>
                </a:ext>
              </a:extLst>
            </p:cNvPr>
            <p:cNvSpPr/>
            <p:nvPr/>
          </p:nvSpPr>
          <p:spPr>
            <a:xfrm>
              <a:off x="1264400" y="3000231"/>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Patches de software do BD</a:t>
              </a:r>
            </a:p>
          </p:txBody>
        </p:sp>
        <p:sp>
          <p:nvSpPr>
            <p:cNvPr id="10" name="Rounded Rectangle 9">
              <a:extLst>
                <a:ext uri="{FF2B5EF4-FFF2-40B4-BE49-F238E27FC236}">
                  <a16:creationId xmlns:a16="http://schemas.microsoft.com/office/drawing/2014/main" id="{478A7154-1603-5343-8B62-67A59B526AEF}"/>
                </a:ext>
              </a:extLst>
            </p:cNvPr>
            <p:cNvSpPr/>
            <p:nvPr/>
          </p:nvSpPr>
          <p:spPr>
            <a:xfrm>
              <a:off x="1264400" y="2648267"/>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Backups de bancos de dados</a:t>
              </a:r>
            </a:p>
          </p:txBody>
        </p:sp>
        <p:sp>
          <p:nvSpPr>
            <p:cNvPr id="11" name="Rounded Rectangle 10">
              <a:extLst>
                <a:ext uri="{FF2B5EF4-FFF2-40B4-BE49-F238E27FC236}">
                  <a16:creationId xmlns:a16="http://schemas.microsoft.com/office/drawing/2014/main" id="{9B0F1CCF-7DCA-7042-B128-CF8BA8891234}"/>
                </a:ext>
              </a:extLst>
            </p:cNvPr>
            <p:cNvSpPr/>
            <p:nvPr/>
          </p:nvSpPr>
          <p:spPr>
            <a:xfrm>
              <a:off x="1264400" y="1949327"/>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Escalabilidade</a:t>
              </a:r>
            </a:p>
          </p:txBody>
        </p:sp>
        <p:sp>
          <p:nvSpPr>
            <p:cNvPr id="12" name="Rounded Rectangle 11">
              <a:extLst>
                <a:ext uri="{FF2B5EF4-FFF2-40B4-BE49-F238E27FC236}">
                  <a16:creationId xmlns:a16="http://schemas.microsoft.com/office/drawing/2014/main" id="{632F792B-0278-494A-86F8-01285ED78362}"/>
                </a:ext>
              </a:extLst>
            </p:cNvPr>
            <p:cNvSpPr/>
            <p:nvPr/>
          </p:nvSpPr>
          <p:spPr>
            <a:xfrm>
              <a:off x="1264400" y="2296306"/>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Alta disponibilidade</a:t>
              </a:r>
            </a:p>
          </p:txBody>
        </p:sp>
        <p:sp>
          <p:nvSpPr>
            <p:cNvPr id="13" name="Rounded Rectangle 12">
              <a:extLst>
                <a:ext uri="{FF2B5EF4-FFF2-40B4-BE49-F238E27FC236}">
                  <a16:creationId xmlns:a16="http://schemas.microsoft.com/office/drawing/2014/main" id="{A8A66C68-59F1-3440-A0B7-5E0B5EFD2F8A}"/>
                </a:ext>
              </a:extLst>
            </p:cNvPr>
            <p:cNvSpPr/>
            <p:nvPr/>
          </p:nvSpPr>
          <p:spPr>
            <a:xfrm>
              <a:off x="1264400" y="3356100"/>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spc="-3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Instalações de software de BD</a:t>
              </a:r>
            </a:p>
          </p:txBody>
        </p:sp>
        <p:sp>
          <p:nvSpPr>
            <p:cNvPr id="14" name="Rounded Rectangle 13">
              <a:extLst>
                <a:ext uri="{FF2B5EF4-FFF2-40B4-BE49-F238E27FC236}">
                  <a16:creationId xmlns:a16="http://schemas.microsoft.com/office/drawing/2014/main" id="{AE37428F-A141-7C49-86B0-CDBC59A41971}"/>
                </a:ext>
              </a:extLst>
            </p:cNvPr>
            <p:cNvSpPr/>
            <p:nvPr/>
          </p:nvSpPr>
          <p:spPr>
            <a:xfrm>
              <a:off x="1264400" y="4082799"/>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Instalação do SO</a:t>
              </a:r>
            </a:p>
          </p:txBody>
        </p:sp>
        <p:sp>
          <p:nvSpPr>
            <p:cNvPr id="15" name="Rounded Rectangle 14">
              <a:extLst>
                <a:ext uri="{FF2B5EF4-FFF2-40B4-BE49-F238E27FC236}">
                  <a16:creationId xmlns:a16="http://schemas.microsoft.com/office/drawing/2014/main" id="{B9C3F82A-AFCD-C64A-A94E-4B6EA39549D8}"/>
                </a:ext>
              </a:extLst>
            </p:cNvPr>
            <p:cNvSpPr/>
            <p:nvPr/>
          </p:nvSpPr>
          <p:spPr>
            <a:xfrm>
              <a:off x="1264400" y="1597363"/>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Otimização de aplicativos</a:t>
              </a:r>
            </a:p>
          </p:txBody>
        </p:sp>
        <p:sp>
          <p:nvSpPr>
            <p:cNvPr id="16" name="TextBox 15">
              <a:extLst>
                <a:ext uri="{FF2B5EF4-FFF2-40B4-BE49-F238E27FC236}">
                  <a16:creationId xmlns:a16="http://schemas.microsoft.com/office/drawing/2014/main" id="{5AAA5DD6-545D-7747-BD91-293A1470F8F9}"/>
                </a:ext>
              </a:extLst>
            </p:cNvPr>
            <p:cNvSpPr txBox="1"/>
            <p:nvPr/>
          </p:nvSpPr>
          <p:spPr>
            <a:xfrm>
              <a:off x="596904" y="5699781"/>
              <a:ext cx="3272117" cy="667875"/>
            </a:xfrm>
            <a:prstGeom prst="rect">
              <a:avLst/>
            </a:prstGeom>
            <a:noFill/>
          </p:spPr>
          <p:txBody>
            <a:bodyPr wrap="square" rtlCol="0">
              <a:spAutoFit/>
            </a:bodyPr>
            <a:lstStyle/>
            <a:p>
              <a:pPr algn="ctr" rtl="0"/>
              <a:r>
                <a:rPr lang="pt-BR" sz="1870" dirty="0">
                  <a:latin typeface="Amazon Ember" panose="020B0603020204020204" pitchFamily="34" charset="0"/>
                  <a:ea typeface="Amazon Ember" panose="020B0603020204020204" pitchFamily="34" charset="0"/>
                  <a:cs typeface="Amazon Ember" panose="020B0603020204020204" pitchFamily="34" charset="0"/>
                </a:rPr>
                <a:t>Hospede o banco de dados </a:t>
              </a:r>
              <a:r>
                <a:rPr lang="en-US" sz="1870" dirty="0">
                  <a:latin typeface="Amazon Ember" panose="020B0603020204020204" pitchFamily="34" charset="0"/>
                  <a:ea typeface="Amazon Ember" panose="020B0603020204020204" pitchFamily="34" charset="0"/>
                  <a:cs typeface="Amazon Ember" panose="020B0603020204020204" pitchFamily="34" charset="0"/>
                </a:rPr>
                <a:t/>
              </a:r>
              <a:br>
                <a:rPr lang="en-US" sz="1870" dirty="0">
                  <a:latin typeface="Amazon Ember" panose="020B0603020204020204" pitchFamily="34" charset="0"/>
                  <a:ea typeface="Amazon Ember" panose="020B0603020204020204" pitchFamily="34" charset="0"/>
                  <a:cs typeface="Amazon Ember" panose="020B0603020204020204" pitchFamily="34" charset="0"/>
                </a:rPr>
              </a:br>
              <a:r>
                <a:rPr lang="pt-BR" sz="1870" b="1" dirty="0" err="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on-premises</a:t>
              </a:r>
              <a:endParaRPr lang="pt-BR" sz="187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Left Brace 21">
              <a:extLst>
                <a:ext uri="{FF2B5EF4-FFF2-40B4-BE49-F238E27FC236}">
                  <a16:creationId xmlns:a16="http://schemas.microsoft.com/office/drawing/2014/main" id="{6F7D4E4C-813C-3E49-B478-45809D9D68FE}"/>
                </a:ext>
              </a:extLst>
            </p:cNvPr>
            <p:cNvSpPr/>
            <p:nvPr/>
          </p:nvSpPr>
          <p:spPr>
            <a:xfrm>
              <a:off x="884301" y="1506110"/>
              <a:ext cx="259404" cy="413749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13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E9630C0F-5723-9E4E-94F9-E5883FF4C864}"/>
                </a:ext>
              </a:extLst>
            </p:cNvPr>
            <p:cNvSpPr txBox="1"/>
            <p:nvPr/>
          </p:nvSpPr>
          <p:spPr>
            <a:xfrm>
              <a:off x="-21661" y="3308345"/>
              <a:ext cx="1080747" cy="584775"/>
            </a:xfrm>
            <a:prstGeom prst="rect">
              <a:avLst/>
            </a:prstGeom>
            <a:noFill/>
          </p:spPr>
          <p:txBody>
            <a:bodyPr wrap="square" rtlCol="0">
              <a:spAutoFit/>
            </a:bodyPr>
            <a:lstStyle/>
            <a:p>
              <a:pPr algn="ctr"/>
              <a:r>
                <a:rPr lang="pt-BR" sz="1600" b="1" i="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Você gerencia</a:t>
              </a:r>
            </a:p>
          </p:txBody>
        </p:sp>
      </p:grpSp>
      <p:grpSp>
        <p:nvGrpSpPr>
          <p:cNvPr id="40" name="Group 39" descr="Second of three options shows a database hosted on EC2 - indicating that AWS manages hardware and OS install, and &quot;you manage&quot; the rest.">
            <a:extLst>
              <a:ext uri="{FF2B5EF4-FFF2-40B4-BE49-F238E27FC236}">
                <a16:creationId xmlns:a16="http://schemas.microsoft.com/office/drawing/2014/main" id="{5BAF01EF-6F00-864A-B089-5519B86FE617}"/>
              </a:ext>
            </a:extLst>
          </p:cNvPr>
          <p:cNvGrpSpPr/>
          <p:nvPr/>
        </p:nvGrpSpPr>
        <p:grpSpPr>
          <a:xfrm>
            <a:off x="3807586" y="1496537"/>
            <a:ext cx="3625518" cy="5154351"/>
            <a:chOff x="3807586" y="1496537"/>
            <a:chExt cx="3625518" cy="5154351"/>
          </a:xfrm>
        </p:grpSpPr>
        <p:sp>
          <p:nvSpPr>
            <p:cNvPr id="61" name="TextBox 60">
              <a:extLst>
                <a:ext uri="{FF2B5EF4-FFF2-40B4-BE49-F238E27FC236}">
                  <a16:creationId xmlns:a16="http://schemas.microsoft.com/office/drawing/2014/main" id="{0E63004B-0EA5-8B4F-B144-12CFB731BB22}"/>
                </a:ext>
              </a:extLst>
            </p:cNvPr>
            <p:cNvSpPr txBox="1"/>
            <p:nvPr/>
          </p:nvSpPr>
          <p:spPr>
            <a:xfrm>
              <a:off x="3807586" y="4539333"/>
              <a:ext cx="1173039" cy="584775"/>
            </a:xfrm>
            <a:prstGeom prst="rect">
              <a:avLst/>
            </a:prstGeom>
            <a:noFill/>
          </p:spPr>
          <p:txBody>
            <a:bodyPr wrap="square" rtlCol="0">
              <a:spAutoFit/>
            </a:bodyPr>
            <a:lstStyle/>
            <a:p>
              <a:pPr algn="ctr" rtl="0"/>
              <a:r>
                <a:rPr lang="pt-BR" sz="1600" i="1"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rPr>
                <a:t>A AWS gerencia</a:t>
              </a:r>
            </a:p>
          </p:txBody>
        </p:sp>
        <p:grpSp>
          <p:nvGrpSpPr>
            <p:cNvPr id="4" name="Group 3">
              <a:extLst>
                <a:ext uri="{FF2B5EF4-FFF2-40B4-BE49-F238E27FC236}">
                  <a16:creationId xmlns:a16="http://schemas.microsoft.com/office/drawing/2014/main" id="{F8D99F36-1332-8244-A7A6-575E8ED58F6E}"/>
                </a:ext>
              </a:extLst>
            </p:cNvPr>
            <p:cNvGrpSpPr/>
            <p:nvPr/>
          </p:nvGrpSpPr>
          <p:grpSpPr>
            <a:xfrm>
              <a:off x="3845157" y="1496537"/>
              <a:ext cx="3587947" cy="5154351"/>
              <a:chOff x="3845157" y="1496537"/>
              <a:chExt cx="3587947" cy="5154351"/>
            </a:xfrm>
          </p:grpSpPr>
          <p:grpSp>
            <p:nvGrpSpPr>
              <p:cNvPr id="17" name="Group 16">
                <a:extLst>
                  <a:ext uri="{FF2B5EF4-FFF2-40B4-BE49-F238E27FC236}">
                    <a16:creationId xmlns:a16="http://schemas.microsoft.com/office/drawing/2014/main" id="{43875E16-9433-AA47-9836-481BD9E288B3}"/>
                  </a:ext>
                </a:extLst>
              </p:cNvPr>
              <p:cNvGrpSpPr/>
              <p:nvPr/>
            </p:nvGrpSpPr>
            <p:grpSpPr>
              <a:xfrm>
                <a:off x="4993245" y="4108089"/>
                <a:ext cx="2438400" cy="1455640"/>
                <a:chOff x="7028550" y="2817735"/>
                <a:chExt cx="1828800" cy="1091730"/>
              </a:xfrm>
              <a:solidFill>
                <a:schemeClr val="bg1">
                  <a:lumMod val="65000"/>
                </a:schemeClr>
              </a:solidFill>
            </p:grpSpPr>
            <p:sp>
              <p:nvSpPr>
                <p:cNvPr id="18" name="Rounded Rectangle 17">
                  <a:extLst>
                    <a:ext uri="{FF2B5EF4-FFF2-40B4-BE49-F238E27FC236}">
                      <a16:creationId xmlns:a16="http://schemas.microsoft.com/office/drawing/2014/main" id="{CECD2752-95BC-B94F-B8D7-78CADD557483}"/>
                    </a:ext>
                  </a:extLst>
                </p:cNvPr>
                <p:cNvSpPr/>
                <p:nvPr/>
              </p:nvSpPr>
              <p:spPr>
                <a:xfrm>
                  <a:off x="7028550" y="3680865"/>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a:solidFill>
                        <a:schemeClr val="bg1"/>
                      </a:solidFill>
                      <a:latin typeface="Amazon Ember" panose="020B0603020204020204" pitchFamily="34" charset="0"/>
                      <a:ea typeface="Amazon Ember" panose="020B0603020204020204" pitchFamily="34" charset="0"/>
                      <a:cs typeface="Amazon Ember" panose="020B0603020204020204" pitchFamily="34" charset="0"/>
                    </a:rPr>
                    <a:t>Energia, AVAC, rede</a:t>
                  </a:r>
                </a:p>
              </p:txBody>
            </p:sp>
            <p:sp>
              <p:nvSpPr>
                <p:cNvPr id="19" name="Rounded Rectangle 18">
                  <a:extLst>
                    <a:ext uri="{FF2B5EF4-FFF2-40B4-BE49-F238E27FC236}">
                      <a16:creationId xmlns:a16="http://schemas.microsoft.com/office/drawing/2014/main" id="{D07B5C8A-4404-AF45-92A1-A78C58240193}"/>
                    </a:ext>
                  </a:extLst>
                </p:cNvPr>
                <p:cNvSpPr/>
                <p:nvPr/>
              </p:nvSpPr>
              <p:spPr>
                <a:xfrm>
                  <a:off x="7028550" y="3401460"/>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a:solidFill>
                        <a:schemeClr val="bg1"/>
                      </a:solidFill>
                      <a:latin typeface="Amazon Ember" panose="020B0603020204020204" pitchFamily="34" charset="0"/>
                      <a:ea typeface="Amazon Ember" panose="020B0603020204020204" pitchFamily="34" charset="0"/>
                      <a:cs typeface="Amazon Ember" panose="020B0603020204020204" pitchFamily="34" charset="0"/>
                    </a:rPr>
                    <a:t>Rack e pilha</a:t>
                  </a:r>
                </a:p>
              </p:txBody>
            </p:sp>
            <p:sp>
              <p:nvSpPr>
                <p:cNvPr id="20" name="Rounded Rectangle 19">
                  <a:extLst>
                    <a:ext uri="{FF2B5EF4-FFF2-40B4-BE49-F238E27FC236}">
                      <a16:creationId xmlns:a16="http://schemas.microsoft.com/office/drawing/2014/main" id="{974F3EDF-DD6D-BD4C-B2E7-6E86D6F74B29}"/>
                    </a:ext>
                  </a:extLst>
                </p:cNvPr>
                <p:cNvSpPr/>
                <p:nvPr/>
              </p:nvSpPr>
              <p:spPr>
                <a:xfrm>
                  <a:off x="7028550" y="3106262"/>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Manutenção do servidor</a:t>
                  </a:r>
                </a:p>
              </p:txBody>
            </p:sp>
            <p:sp>
              <p:nvSpPr>
                <p:cNvPr id="21" name="Rounded Rectangle 20">
                  <a:extLst>
                    <a:ext uri="{FF2B5EF4-FFF2-40B4-BE49-F238E27FC236}">
                      <a16:creationId xmlns:a16="http://schemas.microsoft.com/office/drawing/2014/main" id="{2D7D5613-34DD-1246-8117-CE02A58DAD86}"/>
                    </a:ext>
                  </a:extLst>
                </p:cNvPr>
                <p:cNvSpPr/>
                <p:nvPr/>
              </p:nvSpPr>
              <p:spPr>
                <a:xfrm>
                  <a:off x="7028550" y="2817735"/>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Instalação do SO</a:t>
                  </a:r>
                </a:p>
              </p:txBody>
            </p:sp>
          </p:grpSp>
          <p:sp>
            <p:nvSpPr>
              <p:cNvPr id="26" name="TextBox 25">
                <a:extLst>
                  <a:ext uri="{FF2B5EF4-FFF2-40B4-BE49-F238E27FC236}">
                    <a16:creationId xmlns:a16="http://schemas.microsoft.com/office/drawing/2014/main" id="{9ED65529-E940-9943-B274-D866DFE7EC5E}"/>
                  </a:ext>
                </a:extLst>
              </p:cNvPr>
              <p:cNvSpPr txBox="1"/>
              <p:nvPr/>
            </p:nvSpPr>
            <p:spPr>
              <a:xfrm>
                <a:off x="4964060" y="5696588"/>
                <a:ext cx="2438400" cy="954300"/>
              </a:xfrm>
              <a:prstGeom prst="rect">
                <a:avLst/>
              </a:prstGeom>
              <a:noFill/>
            </p:spPr>
            <p:txBody>
              <a:bodyPr wrap="square" rtlCol="0">
                <a:spAutoFit/>
              </a:bodyPr>
              <a:lstStyle/>
              <a:p>
                <a:pPr algn="ctr"/>
                <a:r>
                  <a:rPr lang="pt-BR" sz="1867" dirty="0">
                    <a:latin typeface="Amazon Ember" panose="020B0603020204020204" pitchFamily="34" charset="0"/>
                    <a:ea typeface="Amazon Ember" panose="020B0603020204020204" pitchFamily="34" charset="0"/>
                    <a:cs typeface="Amazon Ember" panose="020B0603020204020204" pitchFamily="34" charset="0"/>
                  </a:rPr>
                  <a:t>Hospede o banco </a:t>
                </a:r>
                <a:r>
                  <a:rPr lang="pt-BR" sz="1867" dirty="0" smtClean="0">
                    <a:latin typeface="Amazon Ember" panose="020B0603020204020204" pitchFamily="34" charset="0"/>
                    <a:ea typeface="Amazon Ember" panose="020B0603020204020204" pitchFamily="34" charset="0"/>
                    <a:cs typeface="Amazon Ember" panose="020B0603020204020204" pitchFamily="34" charset="0"/>
                  </a:rPr>
                  <a:t>de dados </a:t>
                </a:r>
                <a:r>
                  <a:rPr lang="pt-BR" sz="1867" dirty="0">
                    <a:latin typeface="Amazon Ember" panose="020B0603020204020204" pitchFamily="34" charset="0"/>
                    <a:ea typeface="Amazon Ember" panose="020B0603020204020204" pitchFamily="34" charset="0"/>
                    <a:cs typeface="Amazon Ember" panose="020B0603020204020204" pitchFamily="34" charset="0"/>
                  </a:rPr>
                  <a:t>no </a:t>
                </a:r>
                <a:r>
                  <a:rPr lang="en-US" sz="1867" dirty="0">
                    <a:latin typeface="Amazon Ember" panose="020B0603020204020204" pitchFamily="34" charset="0"/>
                    <a:ea typeface="Amazon Ember" panose="020B0603020204020204" pitchFamily="34" charset="0"/>
                    <a:cs typeface="Amazon Ember" panose="020B0603020204020204" pitchFamily="34" charset="0"/>
                  </a:rPr>
                  <a:t/>
                </a:r>
                <a:br>
                  <a:rPr lang="en-US" sz="1867" dirty="0">
                    <a:latin typeface="Amazon Ember" panose="020B0603020204020204" pitchFamily="34" charset="0"/>
                    <a:ea typeface="Amazon Ember" panose="020B0603020204020204" pitchFamily="34" charset="0"/>
                    <a:cs typeface="Amazon Ember" panose="020B0603020204020204" pitchFamily="34" charset="0"/>
                  </a:rPr>
                </a:br>
                <a:r>
                  <a:rPr lang="pt-BR" sz="1867" b="1" dirty="0" err="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a:t>
                </a:r>
                <a:r>
                  <a:rPr lang="pt-BR" sz="18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EC2</a:t>
                </a:r>
              </a:p>
            </p:txBody>
          </p:sp>
          <p:grpSp>
            <p:nvGrpSpPr>
              <p:cNvPr id="27" name="Group 26">
                <a:extLst>
                  <a:ext uri="{FF2B5EF4-FFF2-40B4-BE49-F238E27FC236}">
                    <a16:creationId xmlns:a16="http://schemas.microsoft.com/office/drawing/2014/main" id="{2A8898B7-892D-1D48-B6EA-9C77FB9F6E18}"/>
                  </a:ext>
                </a:extLst>
              </p:cNvPr>
              <p:cNvGrpSpPr/>
              <p:nvPr/>
            </p:nvGrpSpPr>
            <p:grpSpPr>
              <a:xfrm>
                <a:off x="4989701" y="1587793"/>
                <a:ext cx="2443403" cy="2434367"/>
                <a:chOff x="4941391" y="953658"/>
                <a:chExt cx="1832552" cy="1825775"/>
              </a:xfrm>
            </p:grpSpPr>
            <p:sp>
              <p:nvSpPr>
                <p:cNvPr id="28" name="Rounded Rectangle 27">
                  <a:extLst>
                    <a:ext uri="{FF2B5EF4-FFF2-40B4-BE49-F238E27FC236}">
                      <a16:creationId xmlns:a16="http://schemas.microsoft.com/office/drawing/2014/main" id="{4A024313-183A-3641-8226-CA983F943209}"/>
                    </a:ext>
                  </a:extLst>
                </p:cNvPr>
                <p:cNvSpPr/>
                <p:nvPr/>
              </p:nvSpPr>
              <p:spPr>
                <a:xfrm>
                  <a:off x="4945143" y="2550833"/>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Patches de SO</a:t>
                  </a:r>
                </a:p>
              </p:txBody>
            </p:sp>
            <p:sp>
              <p:nvSpPr>
                <p:cNvPr id="29" name="Rounded Rectangle 28">
                  <a:extLst>
                    <a:ext uri="{FF2B5EF4-FFF2-40B4-BE49-F238E27FC236}">
                      <a16:creationId xmlns:a16="http://schemas.microsoft.com/office/drawing/2014/main" id="{4CFF63EF-9C49-564D-8079-21383789724F}"/>
                    </a:ext>
                  </a:extLst>
                </p:cNvPr>
                <p:cNvSpPr/>
                <p:nvPr/>
              </p:nvSpPr>
              <p:spPr>
                <a:xfrm>
                  <a:off x="4945143" y="2016218"/>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Patches de software do BD</a:t>
                  </a:r>
                </a:p>
              </p:txBody>
            </p:sp>
            <p:sp>
              <p:nvSpPr>
                <p:cNvPr id="30" name="Rounded Rectangle 29">
                  <a:extLst>
                    <a:ext uri="{FF2B5EF4-FFF2-40B4-BE49-F238E27FC236}">
                      <a16:creationId xmlns:a16="http://schemas.microsoft.com/office/drawing/2014/main" id="{DCC09FAD-9550-5840-A8D2-6CE1778F955C}"/>
                    </a:ext>
                  </a:extLst>
                </p:cNvPr>
                <p:cNvSpPr/>
                <p:nvPr/>
              </p:nvSpPr>
              <p:spPr>
                <a:xfrm>
                  <a:off x="4945143" y="1752245"/>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Backups de bancos de dados</a:t>
                  </a:r>
                </a:p>
              </p:txBody>
            </p:sp>
            <p:sp>
              <p:nvSpPr>
                <p:cNvPr id="31" name="Rounded Rectangle 30">
                  <a:extLst>
                    <a:ext uri="{FF2B5EF4-FFF2-40B4-BE49-F238E27FC236}">
                      <a16:creationId xmlns:a16="http://schemas.microsoft.com/office/drawing/2014/main" id="{5E6849CD-BE88-4B41-8EF0-51CCFB70DDB7}"/>
                    </a:ext>
                  </a:extLst>
                </p:cNvPr>
                <p:cNvSpPr/>
                <p:nvPr/>
              </p:nvSpPr>
              <p:spPr>
                <a:xfrm>
                  <a:off x="4945143" y="1228040"/>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Escalabilidade</a:t>
                  </a:r>
                </a:p>
              </p:txBody>
            </p:sp>
            <p:sp>
              <p:nvSpPr>
                <p:cNvPr id="32" name="Rounded Rectangle 31">
                  <a:extLst>
                    <a:ext uri="{FF2B5EF4-FFF2-40B4-BE49-F238E27FC236}">
                      <a16:creationId xmlns:a16="http://schemas.microsoft.com/office/drawing/2014/main" id="{66A2C8ED-3096-1341-8786-3B43B162BA0D}"/>
                    </a:ext>
                  </a:extLst>
                </p:cNvPr>
                <p:cNvSpPr/>
                <p:nvPr/>
              </p:nvSpPr>
              <p:spPr>
                <a:xfrm>
                  <a:off x="4945143" y="1488274"/>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Alta disponibilidade</a:t>
                  </a:r>
                </a:p>
              </p:txBody>
            </p:sp>
            <p:sp>
              <p:nvSpPr>
                <p:cNvPr id="33" name="Rounded Rectangle 32">
                  <a:extLst>
                    <a:ext uri="{FF2B5EF4-FFF2-40B4-BE49-F238E27FC236}">
                      <a16:creationId xmlns:a16="http://schemas.microsoft.com/office/drawing/2014/main" id="{51F0DD92-D188-1346-9879-70F935D7A723}"/>
                    </a:ext>
                  </a:extLst>
                </p:cNvPr>
                <p:cNvSpPr/>
                <p:nvPr/>
              </p:nvSpPr>
              <p:spPr>
                <a:xfrm>
                  <a:off x="4945143" y="2283120"/>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lIns="0" rIns="0" rtlCol="0" anchor="ctr"/>
                <a:lstStyle/>
                <a:p>
                  <a:pPr algn="ctr" rtl="0"/>
                  <a:r>
                    <a:rPr lang="pt-BR" sz="13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Instalações de software de BD</a:t>
                  </a:r>
                </a:p>
              </p:txBody>
            </p:sp>
            <p:sp>
              <p:nvSpPr>
                <p:cNvPr id="34" name="Rounded Rectangle 33">
                  <a:extLst>
                    <a:ext uri="{FF2B5EF4-FFF2-40B4-BE49-F238E27FC236}">
                      <a16:creationId xmlns:a16="http://schemas.microsoft.com/office/drawing/2014/main" id="{75C3A5A1-B8C0-2346-8883-C86EFFBB6208}"/>
                    </a:ext>
                  </a:extLst>
                </p:cNvPr>
                <p:cNvSpPr/>
                <p:nvPr/>
              </p:nvSpPr>
              <p:spPr>
                <a:xfrm>
                  <a:off x="4941391" y="953658"/>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Otimização de aplicativos</a:t>
                  </a:r>
                </a:p>
              </p:txBody>
            </p:sp>
          </p:grpSp>
          <p:sp>
            <p:nvSpPr>
              <p:cNvPr id="42" name="Left Brace 41">
                <a:extLst>
                  <a:ext uri="{FF2B5EF4-FFF2-40B4-BE49-F238E27FC236}">
                    <a16:creationId xmlns:a16="http://schemas.microsoft.com/office/drawing/2014/main" id="{0ACF328A-0FDC-8F48-B946-7FE0EFB8D40B}"/>
                  </a:ext>
                </a:extLst>
              </p:cNvPr>
              <p:cNvSpPr/>
              <p:nvPr/>
            </p:nvSpPr>
            <p:spPr>
              <a:xfrm>
                <a:off x="4704947" y="1496537"/>
                <a:ext cx="352220" cy="2547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58">
                <a:extLst>
                  <a:ext uri="{FF2B5EF4-FFF2-40B4-BE49-F238E27FC236}">
                    <a16:creationId xmlns:a16="http://schemas.microsoft.com/office/drawing/2014/main" id="{77558907-E22D-A649-9DB6-AB81829914C1}"/>
                  </a:ext>
                </a:extLst>
              </p:cNvPr>
              <p:cNvSpPr txBox="1"/>
              <p:nvPr/>
            </p:nvSpPr>
            <p:spPr>
              <a:xfrm>
                <a:off x="3845157" y="2494824"/>
                <a:ext cx="1083994" cy="584775"/>
              </a:xfrm>
              <a:prstGeom prst="rect">
                <a:avLst/>
              </a:prstGeom>
              <a:noFill/>
            </p:spPr>
            <p:txBody>
              <a:bodyPr wrap="square" rtlCol="0">
                <a:spAutoFit/>
              </a:bodyPr>
              <a:lstStyle/>
              <a:p>
                <a:pPr algn="ctr" rtl="0"/>
                <a:r>
                  <a:rPr lang="pt-BR" sz="1600" b="1" i="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Você gerencia</a:t>
                </a:r>
              </a:p>
            </p:txBody>
          </p:sp>
          <p:sp>
            <p:nvSpPr>
              <p:cNvPr id="62" name="Left Brace 61">
                <a:extLst>
                  <a:ext uri="{FF2B5EF4-FFF2-40B4-BE49-F238E27FC236}">
                    <a16:creationId xmlns:a16="http://schemas.microsoft.com/office/drawing/2014/main" id="{45CC7945-F058-C140-A508-31324A464FAC}"/>
                  </a:ext>
                </a:extLst>
              </p:cNvPr>
              <p:cNvSpPr/>
              <p:nvPr/>
            </p:nvSpPr>
            <p:spPr>
              <a:xfrm>
                <a:off x="4686180" y="4074312"/>
                <a:ext cx="352220" cy="14894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41" name="Group 40" descr="Thirt of three options shows a database hosted on a managed AWS database service - indicating that AWS manages everything for you, including scaling, and install and you manage only the app optimization.">
            <a:extLst>
              <a:ext uri="{FF2B5EF4-FFF2-40B4-BE49-F238E27FC236}">
                <a16:creationId xmlns:a16="http://schemas.microsoft.com/office/drawing/2014/main" id="{B5D44598-2EA5-FF4A-8BD8-99F7EADD7492}"/>
              </a:ext>
            </a:extLst>
          </p:cNvPr>
          <p:cNvGrpSpPr/>
          <p:nvPr/>
        </p:nvGrpSpPr>
        <p:grpSpPr>
          <a:xfrm>
            <a:off x="7571640" y="1469478"/>
            <a:ext cx="4181089" cy="5181594"/>
            <a:chOff x="7571640" y="1469478"/>
            <a:chExt cx="4181089" cy="5181594"/>
          </a:xfrm>
        </p:grpSpPr>
        <p:sp>
          <p:nvSpPr>
            <p:cNvPr id="57" name="TextBox 56">
              <a:extLst>
                <a:ext uri="{FF2B5EF4-FFF2-40B4-BE49-F238E27FC236}">
                  <a16:creationId xmlns:a16="http://schemas.microsoft.com/office/drawing/2014/main" id="{B52959D1-36E0-5340-849D-31CB3C584514}"/>
                </a:ext>
              </a:extLst>
            </p:cNvPr>
            <p:cNvSpPr txBox="1"/>
            <p:nvPr/>
          </p:nvSpPr>
          <p:spPr>
            <a:xfrm>
              <a:off x="8214900" y="5696772"/>
              <a:ext cx="3537829" cy="954300"/>
            </a:xfrm>
            <a:prstGeom prst="rect">
              <a:avLst/>
            </a:prstGeom>
            <a:noFill/>
          </p:spPr>
          <p:txBody>
            <a:bodyPr wrap="square" rtlCol="0">
              <a:spAutoFit/>
            </a:bodyPr>
            <a:lstStyle/>
            <a:p>
              <a:pPr algn="ctr" rtl="0"/>
              <a:r>
                <a:rPr lang="pt-BR" sz="1867" dirty="0">
                  <a:latin typeface="Amazon Ember" panose="020B0603020204020204" pitchFamily="34" charset="0"/>
                  <a:ea typeface="Amazon Ember" panose="020B0603020204020204" pitchFamily="34" charset="0"/>
                  <a:cs typeface="Amazon Ember" panose="020B0603020204020204" pitchFamily="34" charset="0"/>
                </a:rPr>
                <a:t>Hospede o banco de dados </a:t>
              </a:r>
              <a:r>
                <a:rPr lang="pt-BR" sz="1867" dirty="0" smtClean="0">
                  <a:latin typeface="Amazon Ember" panose="020B0603020204020204" pitchFamily="34" charset="0"/>
                  <a:ea typeface="Amazon Ember" panose="020B0603020204020204" pitchFamily="34" charset="0"/>
                  <a:cs typeface="Amazon Ember" panose="020B0603020204020204" pitchFamily="34" charset="0"/>
                </a:rPr>
                <a:t>em um </a:t>
              </a:r>
              <a:r>
                <a:rPr lang="pt-BR" sz="18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serviço de banco de </a:t>
              </a:r>
              <a:r>
                <a:rPr lang="pt-BR" sz="1867" b="1" dirty="0" smtClean="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dados gerenciado </a:t>
              </a:r>
              <a:r>
                <a:rPr lang="pt-BR" sz="18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da AWS</a:t>
              </a:r>
            </a:p>
          </p:txBody>
        </p:sp>
        <p:grpSp>
          <p:nvGrpSpPr>
            <p:cNvPr id="36" name="Group 35">
              <a:extLst>
                <a:ext uri="{FF2B5EF4-FFF2-40B4-BE49-F238E27FC236}">
                  <a16:creationId xmlns:a16="http://schemas.microsoft.com/office/drawing/2014/main" id="{177789F8-E317-ED41-833D-AD63197A45E6}"/>
                </a:ext>
              </a:extLst>
            </p:cNvPr>
            <p:cNvGrpSpPr/>
            <p:nvPr/>
          </p:nvGrpSpPr>
          <p:grpSpPr>
            <a:xfrm>
              <a:off x="7571640" y="1469478"/>
              <a:ext cx="3693086" cy="4140216"/>
              <a:chOff x="7571640" y="1469478"/>
              <a:chExt cx="3693086" cy="4140216"/>
            </a:xfrm>
          </p:grpSpPr>
          <p:grpSp>
            <p:nvGrpSpPr>
              <p:cNvPr id="37" name="Group 36">
                <a:extLst>
                  <a:ext uri="{FF2B5EF4-FFF2-40B4-BE49-F238E27FC236}">
                    <a16:creationId xmlns:a16="http://schemas.microsoft.com/office/drawing/2014/main" id="{37A598C8-A6EB-644A-8FA7-2943BA8BCE21}"/>
                  </a:ext>
                </a:extLst>
              </p:cNvPr>
              <p:cNvGrpSpPr/>
              <p:nvPr/>
            </p:nvGrpSpPr>
            <p:grpSpPr>
              <a:xfrm>
                <a:off x="8826326" y="1931407"/>
                <a:ext cx="2438400" cy="3584425"/>
                <a:chOff x="4741139" y="933021"/>
                <a:chExt cx="1828800" cy="2688319"/>
              </a:xfrm>
              <a:solidFill>
                <a:schemeClr val="bg1">
                  <a:lumMod val="65000"/>
                </a:schemeClr>
              </a:solidFill>
            </p:grpSpPr>
            <p:sp>
              <p:nvSpPr>
                <p:cNvPr id="38" name="Rounded Rectangle 37">
                  <a:extLst>
                    <a:ext uri="{FF2B5EF4-FFF2-40B4-BE49-F238E27FC236}">
                      <a16:creationId xmlns:a16="http://schemas.microsoft.com/office/drawing/2014/main" id="{1A22BCEC-7C37-784E-9F2C-CECC78885517}"/>
                    </a:ext>
                  </a:extLst>
                </p:cNvPr>
                <p:cNvSpPr/>
                <p:nvPr/>
              </p:nvSpPr>
              <p:spPr>
                <a:xfrm>
                  <a:off x="4741139" y="3392740"/>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Energia, AVAC, rede</a:t>
                  </a:r>
                </a:p>
              </p:txBody>
            </p:sp>
            <p:sp>
              <p:nvSpPr>
                <p:cNvPr id="39" name="Rounded Rectangle 38">
                  <a:extLst>
                    <a:ext uri="{FF2B5EF4-FFF2-40B4-BE49-F238E27FC236}">
                      <a16:creationId xmlns:a16="http://schemas.microsoft.com/office/drawing/2014/main" id="{CD953562-7271-2A43-A0E7-EE26FBFC1A3C}"/>
                    </a:ext>
                  </a:extLst>
                </p:cNvPr>
                <p:cNvSpPr/>
                <p:nvPr/>
              </p:nvSpPr>
              <p:spPr>
                <a:xfrm>
                  <a:off x="4741139" y="3119437"/>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Rack e pilha</a:t>
                  </a:r>
                </a:p>
              </p:txBody>
            </p:sp>
            <p:sp>
              <p:nvSpPr>
                <p:cNvPr id="45" name="Rounded Rectangle 44">
                  <a:extLst>
                    <a:ext uri="{FF2B5EF4-FFF2-40B4-BE49-F238E27FC236}">
                      <a16:creationId xmlns:a16="http://schemas.microsoft.com/office/drawing/2014/main" id="{1BF5E68F-34CD-1744-8D2A-68F1D78137BE}"/>
                    </a:ext>
                  </a:extLst>
                </p:cNvPr>
                <p:cNvSpPr/>
                <p:nvPr/>
              </p:nvSpPr>
              <p:spPr>
                <a:xfrm>
                  <a:off x="4741139" y="2846135"/>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Manutenção do servidor</a:t>
                  </a:r>
                </a:p>
              </p:txBody>
            </p:sp>
            <p:sp>
              <p:nvSpPr>
                <p:cNvPr id="46" name="Rounded Rectangle 45">
                  <a:extLst>
                    <a:ext uri="{FF2B5EF4-FFF2-40B4-BE49-F238E27FC236}">
                      <a16:creationId xmlns:a16="http://schemas.microsoft.com/office/drawing/2014/main" id="{7FDC9783-62DE-3C4B-AFB7-B88BAD2A165C}"/>
                    </a:ext>
                  </a:extLst>
                </p:cNvPr>
                <p:cNvSpPr/>
                <p:nvPr/>
              </p:nvSpPr>
              <p:spPr>
                <a:xfrm>
                  <a:off x="4741139" y="2299531"/>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Patches de SO</a:t>
                  </a:r>
                </a:p>
              </p:txBody>
            </p:sp>
            <p:sp>
              <p:nvSpPr>
                <p:cNvPr id="47" name="Rounded Rectangle 46">
                  <a:extLst>
                    <a:ext uri="{FF2B5EF4-FFF2-40B4-BE49-F238E27FC236}">
                      <a16:creationId xmlns:a16="http://schemas.microsoft.com/office/drawing/2014/main" id="{50FFBF00-106F-4B46-AD70-0705B82DC675}"/>
                    </a:ext>
                  </a:extLst>
                </p:cNvPr>
                <p:cNvSpPr/>
                <p:nvPr/>
              </p:nvSpPr>
              <p:spPr>
                <a:xfrm>
                  <a:off x="4741139" y="1752927"/>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Patches de software do BD</a:t>
                  </a:r>
                </a:p>
              </p:txBody>
            </p:sp>
            <p:sp>
              <p:nvSpPr>
                <p:cNvPr id="48" name="Rounded Rectangle 47">
                  <a:extLst>
                    <a:ext uri="{FF2B5EF4-FFF2-40B4-BE49-F238E27FC236}">
                      <a16:creationId xmlns:a16="http://schemas.microsoft.com/office/drawing/2014/main" id="{E7068425-52DB-C044-9171-859CECA69B38}"/>
                    </a:ext>
                  </a:extLst>
                </p:cNvPr>
                <p:cNvSpPr/>
                <p:nvPr/>
              </p:nvSpPr>
              <p:spPr>
                <a:xfrm>
                  <a:off x="4741139" y="1479625"/>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Backups de bancos de dados</a:t>
                  </a:r>
                </a:p>
              </p:txBody>
            </p:sp>
            <p:sp>
              <p:nvSpPr>
                <p:cNvPr id="49" name="Rounded Rectangle 48">
                  <a:extLst>
                    <a:ext uri="{FF2B5EF4-FFF2-40B4-BE49-F238E27FC236}">
                      <a16:creationId xmlns:a16="http://schemas.microsoft.com/office/drawing/2014/main" id="{D418E262-3B81-F142-80EC-148322003B1C}"/>
                    </a:ext>
                  </a:extLst>
                </p:cNvPr>
                <p:cNvSpPr/>
                <p:nvPr/>
              </p:nvSpPr>
              <p:spPr>
                <a:xfrm>
                  <a:off x="4741139" y="1206323"/>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Alta disponibilidade</a:t>
                  </a:r>
                </a:p>
              </p:txBody>
            </p:sp>
            <p:sp>
              <p:nvSpPr>
                <p:cNvPr id="50" name="Rounded Rectangle 49">
                  <a:extLst>
                    <a:ext uri="{FF2B5EF4-FFF2-40B4-BE49-F238E27FC236}">
                      <a16:creationId xmlns:a16="http://schemas.microsoft.com/office/drawing/2014/main" id="{671AA6ED-9980-FB46-AD5E-000887B7A006}"/>
                    </a:ext>
                  </a:extLst>
                </p:cNvPr>
                <p:cNvSpPr/>
                <p:nvPr/>
              </p:nvSpPr>
              <p:spPr>
                <a:xfrm>
                  <a:off x="4741139" y="2026229"/>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Instalações de software de BD</a:t>
                  </a:r>
                </a:p>
              </p:txBody>
            </p:sp>
            <p:sp>
              <p:nvSpPr>
                <p:cNvPr id="51" name="Rounded Rectangle 50">
                  <a:extLst>
                    <a:ext uri="{FF2B5EF4-FFF2-40B4-BE49-F238E27FC236}">
                      <a16:creationId xmlns:a16="http://schemas.microsoft.com/office/drawing/2014/main" id="{65FB2589-88CE-5A46-A70D-469E602F2D2B}"/>
                    </a:ext>
                  </a:extLst>
                </p:cNvPr>
                <p:cNvSpPr/>
                <p:nvPr/>
              </p:nvSpPr>
              <p:spPr>
                <a:xfrm>
                  <a:off x="4741139" y="2572833"/>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Instalação do SO</a:t>
                  </a:r>
                </a:p>
              </p:txBody>
            </p:sp>
            <p:sp>
              <p:nvSpPr>
                <p:cNvPr id="52" name="Rounded Rectangle 51">
                  <a:extLst>
                    <a:ext uri="{FF2B5EF4-FFF2-40B4-BE49-F238E27FC236}">
                      <a16:creationId xmlns:a16="http://schemas.microsoft.com/office/drawing/2014/main" id="{12CD1308-31A2-C942-9F00-DADC2FB470AF}"/>
                    </a:ext>
                  </a:extLst>
                </p:cNvPr>
                <p:cNvSpPr/>
                <p:nvPr/>
              </p:nvSpPr>
              <p:spPr>
                <a:xfrm>
                  <a:off x="4741139" y="933021"/>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pt-BR" sz="1300" spc="-30">
                      <a:solidFill>
                        <a:schemeClr val="bg1"/>
                      </a:solidFill>
                      <a:latin typeface="Amazon Ember" panose="020B0603020204020204" pitchFamily="34" charset="0"/>
                      <a:ea typeface="Amazon Ember" panose="020B0603020204020204" pitchFamily="34" charset="0"/>
                      <a:cs typeface="Amazon Ember" panose="020B0603020204020204" pitchFamily="34" charset="0"/>
                    </a:rPr>
                    <a:t>Escalabilidade</a:t>
                  </a:r>
                </a:p>
              </p:txBody>
            </p:sp>
          </p:grpSp>
          <p:sp>
            <p:nvSpPr>
              <p:cNvPr id="53" name="Rounded Rectangle 52">
                <a:extLst>
                  <a:ext uri="{FF2B5EF4-FFF2-40B4-BE49-F238E27FC236}">
                    <a16:creationId xmlns:a16="http://schemas.microsoft.com/office/drawing/2014/main" id="{0319C497-8581-C14F-B43B-040767BD91C5}"/>
                  </a:ext>
                </a:extLst>
              </p:cNvPr>
              <p:cNvSpPr/>
              <p:nvPr/>
            </p:nvSpPr>
            <p:spPr>
              <a:xfrm>
                <a:off x="8826326" y="1574441"/>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rtl="0"/>
                <a:r>
                  <a:rPr lang="pt-BR" sz="1300" spc="-3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Otimização de aplicativos</a:t>
                </a:r>
              </a:p>
            </p:txBody>
          </p:sp>
          <p:cxnSp>
            <p:nvCxnSpPr>
              <p:cNvPr id="55" name="Straight Arrow Connector 54">
                <a:extLst>
                  <a:ext uri="{FF2B5EF4-FFF2-40B4-BE49-F238E27FC236}">
                    <a16:creationId xmlns:a16="http://schemas.microsoft.com/office/drawing/2014/main" id="{F296111E-B728-5749-B0DC-B4D48C550DF6}"/>
                  </a:ext>
                </a:extLst>
              </p:cNvPr>
              <p:cNvCxnSpPr>
                <a:cxnSpLocks/>
                <a:endCxn id="53" idx="1"/>
              </p:cNvCxnSpPr>
              <p:nvPr/>
            </p:nvCxnSpPr>
            <p:spPr>
              <a:xfrm>
                <a:off x="8483842" y="1726841"/>
                <a:ext cx="34248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BE5BB58C-A2B9-6842-9D66-0E34CA17FBF7}"/>
                  </a:ext>
                </a:extLst>
              </p:cNvPr>
              <p:cNvSpPr txBox="1"/>
              <p:nvPr/>
            </p:nvSpPr>
            <p:spPr>
              <a:xfrm>
                <a:off x="7635141" y="1469478"/>
                <a:ext cx="1089860" cy="584775"/>
              </a:xfrm>
              <a:prstGeom prst="rect">
                <a:avLst/>
              </a:prstGeom>
              <a:noFill/>
            </p:spPr>
            <p:txBody>
              <a:bodyPr wrap="square" rtlCol="0">
                <a:spAutoFit/>
              </a:bodyPr>
              <a:lstStyle/>
              <a:p>
                <a:pPr algn="ctr" rtl="0"/>
                <a:r>
                  <a:rPr lang="pt-BR" sz="1600" b="1" i="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Você gerencia</a:t>
                </a:r>
              </a:p>
            </p:txBody>
          </p:sp>
          <p:sp>
            <p:nvSpPr>
              <p:cNvPr id="63" name="TextBox 62">
                <a:extLst>
                  <a:ext uri="{FF2B5EF4-FFF2-40B4-BE49-F238E27FC236}">
                    <a16:creationId xmlns:a16="http://schemas.microsoft.com/office/drawing/2014/main" id="{A7BA3F80-1CFF-4B4F-A7EE-B1FFD353CDD9}"/>
                  </a:ext>
                </a:extLst>
              </p:cNvPr>
              <p:cNvSpPr txBox="1"/>
              <p:nvPr/>
            </p:nvSpPr>
            <p:spPr>
              <a:xfrm>
                <a:off x="7571640" y="3493713"/>
                <a:ext cx="1173039" cy="584775"/>
              </a:xfrm>
              <a:prstGeom prst="rect">
                <a:avLst/>
              </a:prstGeom>
              <a:noFill/>
            </p:spPr>
            <p:txBody>
              <a:bodyPr wrap="square" rtlCol="0">
                <a:spAutoFit/>
              </a:bodyPr>
              <a:lstStyle>
                <a:defPPr>
                  <a:defRPr lang="en-US"/>
                </a:defPPr>
                <a:lvl1pPr algn="ctr">
                  <a:defRPr sz="1600" i="1">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dirty="0"/>
                  <a:t>A AWS gerencia</a:t>
                </a:r>
              </a:p>
            </p:txBody>
          </p:sp>
          <p:sp>
            <p:nvSpPr>
              <p:cNvPr id="64" name="Left Brace 63">
                <a:extLst>
                  <a:ext uri="{FF2B5EF4-FFF2-40B4-BE49-F238E27FC236}">
                    <a16:creationId xmlns:a16="http://schemas.microsoft.com/office/drawing/2014/main" id="{F3964C24-11C6-0040-B2B1-50BE2E1F4116}"/>
                  </a:ext>
                </a:extLst>
              </p:cNvPr>
              <p:cNvSpPr/>
              <p:nvPr/>
            </p:nvSpPr>
            <p:spPr>
              <a:xfrm>
                <a:off x="8483842" y="1920774"/>
                <a:ext cx="352220" cy="368892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custDataLst>
      <p:tags r:id="rId1"/>
    </p:custDataLst>
    <p:extLst>
      <p:ext uri="{BB962C8B-B14F-4D97-AF65-F5344CB8AC3E}">
        <p14:creationId xmlns:p14="http://schemas.microsoft.com/office/powerpoint/2010/main" val="38620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Visão geral do módulo</a:t>
            </a:r>
          </a:p>
        </p:txBody>
      </p:sp>
      <p:sp>
        <p:nvSpPr>
          <p:cNvPr id="5" name="Content Placeholder 4"/>
          <p:cNvSpPr>
            <a:spLocks noGrp="1"/>
          </p:cNvSpPr>
          <p:nvPr>
            <p:ph idx="1"/>
          </p:nvPr>
        </p:nvSpPr>
        <p:spPr>
          <a:xfrm>
            <a:off x="419100" y="1528175"/>
            <a:ext cx="4864100" cy="4648788"/>
          </a:xfrm>
        </p:spPr>
        <p:txBody>
          <a:bodyPr rtlCol="0">
            <a:noAutofit/>
          </a:bodyPr>
          <a:lstStyle/>
          <a:p>
            <a:pPr marL="0" indent="0" rtl="0">
              <a:spcBef>
                <a:spcPts val="1800"/>
              </a:spcBef>
              <a:buNone/>
            </a:pPr>
            <a:r>
              <a:rPr lang="pt-BR" dirty="0">
                <a:latin typeface="Amazon Ember" panose="02000000000000000000" pitchFamily="2" charset="0"/>
                <a:ea typeface="Amazon Ember" panose="02000000000000000000" pitchFamily="2" charset="0"/>
              </a:rPr>
              <a:t>Seções</a:t>
            </a:r>
          </a:p>
          <a:p>
            <a:pPr marL="457200" indent="-457200" rtl="0">
              <a:spcBef>
                <a:spcPts val="1800"/>
              </a:spcBef>
              <a:buFont typeface="+mj-lt"/>
              <a:buAutoNum type="arabicPeriod"/>
            </a:pPr>
            <a:r>
              <a:rPr lang="pt-BR" sz="2400" dirty="0">
                <a:latin typeface="+mn-lt"/>
              </a:rPr>
              <a:t>Necessidade arquitetônica</a:t>
            </a:r>
          </a:p>
          <a:p>
            <a:pPr marL="457200" indent="-457200" rtl="0">
              <a:spcBef>
                <a:spcPts val="1800"/>
              </a:spcBef>
              <a:buFont typeface="+mj-lt"/>
              <a:buAutoNum type="arabicPeriod"/>
            </a:pPr>
            <a:r>
              <a:rPr lang="pt-BR" sz="2400" dirty="0">
                <a:latin typeface="+mn-lt"/>
              </a:rPr>
              <a:t>Considerações sobre a camada </a:t>
            </a:r>
            <a:r>
              <a:rPr lang="pt-BR" sz="2400" dirty="0" smtClean="0">
                <a:latin typeface="+mn-lt"/>
              </a:rPr>
              <a:t>do banco </a:t>
            </a:r>
            <a:r>
              <a:rPr lang="pt-BR" sz="2400" dirty="0">
                <a:latin typeface="+mn-lt"/>
              </a:rPr>
              <a:t>de dados</a:t>
            </a:r>
          </a:p>
          <a:p>
            <a:pPr marL="457200" indent="-457200" rtl="0">
              <a:spcBef>
                <a:spcPts val="1800"/>
              </a:spcBef>
              <a:buFont typeface="+mj-lt"/>
              <a:buAutoNum type="arabicPeriod"/>
            </a:pPr>
            <a:r>
              <a:rPr lang="pt-BR" sz="2400" dirty="0" err="1">
                <a:latin typeface="+mn-lt"/>
              </a:rPr>
              <a:t>Amazon</a:t>
            </a:r>
            <a:r>
              <a:rPr lang="pt-BR" sz="2400" dirty="0">
                <a:latin typeface="+mn-lt"/>
              </a:rPr>
              <a:t> RDS</a:t>
            </a:r>
          </a:p>
          <a:p>
            <a:pPr marL="457200" indent="-457200" rtl="0">
              <a:spcBef>
                <a:spcPts val="1800"/>
              </a:spcBef>
              <a:buFont typeface="+mj-lt"/>
              <a:buAutoNum type="arabicPeriod"/>
            </a:pPr>
            <a:r>
              <a:rPr lang="pt-BR" sz="2400" dirty="0" err="1">
                <a:latin typeface="+mn-lt"/>
              </a:rPr>
              <a:t>Amazon</a:t>
            </a:r>
            <a:r>
              <a:rPr lang="pt-BR" sz="2400" dirty="0">
                <a:latin typeface="+mn-lt"/>
              </a:rPr>
              <a:t> </a:t>
            </a:r>
            <a:r>
              <a:rPr lang="pt-BR" sz="2400" dirty="0" err="1">
                <a:latin typeface="+mn-lt"/>
              </a:rPr>
              <a:t>DynamoDB</a:t>
            </a:r>
            <a:endParaRPr lang="pt-BR" sz="2400" dirty="0">
              <a:latin typeface="+mn-lt"/>
            </a:endParaRPr>
          </a:p>
          <a:p>
            <a:pPr marL="457200" indent="-457200" rtl="0">
              <a:spcBef>
                <a:spcPts val="1800"/>
              </a:spcBef>
              <a:buFont typeface="+mj-lt"/>
              <a:buAutoNum type="arabicPeriod"/>
            </a:pPr>
            <a:r>
              <a:rPr lang="pt-BR" sz="2400" dirty="0">
                <a:latin typeface="+mn-lt"/>
              </a:rPr>
              <a:t>Controles de segurança do banco </a:t>
            </a:r>
            <a:r>
              <a:rPr lang="pt-BR" sz="2400" dirty="0" smtClean="0">
                <a:latin typeface="+mn-lt"/>
              </a:rPr>
              <a:t>de </a:t>
            </a:r>
            <a:r>
              <a:rPr lang="pt-BR" sz="2400" dirty="0">
                <a:latin typeface="+mn-lt"/>
              </a:rPr>
              <a:t>dados</a:t>
            </a:r>
          </a:p>
          <a:p>
            <a:pPr marL="457200" indent="-457200" rtl="0">
              <a:spcBef>
                <a:spcPts val="1800"/>
              </a:spcBef>
              <a:buFont typeface="+mj-lt"/>
              <a:buAutoNum type="arabicPeriod"/>
            </a:pPr>
            <a:r>
              <a:rPr lang="pt-BR" sz="2400" dirty="0">
                <a:latin typeface="+mn-lt"/>
              </a:rPr>
              <a:t>Migrar dados para os bancos de dados da AWS</a:t>
            </a:r>
          </a:p>
          <a:p>
            <a:pPr marL="239713" indent="-239713" rtl="0">
              <a:spcBef>
                <a:spcPts val="1800"/>
              </a:spcBef>
            </a:pPr>
            <a:endParaRPr lang="en-US" sz="2400" b="1"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rtlCol="0"/>
          <a:lstStyle/>
          <a:p>
            <a:pPr marL="0" indent="0" rtl="0">
              <a:buNone/>
            </a:pPr>
            <a:r>
              <a:rPr lang="pt-BR" dirty="0">
                <a:latin typeface="Amazon Ember" panose="02000000000000000000" pitchFamily="2" charset="0"/>
                <a:ea typeface="Amazon Ember" panose="02000000000000000000" pitchFamily="2" charset="0"/>
              </a:rPr>
              <a:t>Demonstração</a:t>
            </a:r>
          </a:p>
          <a:p>
            <a:pPr rtl="0"/>
            <a:r>
              <a:rPr lang="pt-BR" sz="2400" dirty="0">
                <a:latin typeface="+mn-lt"/>
              </a:rPr>
              <a:t>Réplicas de leitura e backup automatizado do </a:t>
            </a:r>
            <a:r>
              <a:rPr lang="pt-BR" sz="2400" dirty="0" err="1">
                <a:latin typeface="+mn-lt"/>
              </a:rPr>
              <a:t>Amazon</a:t>
            </a:r>
            <a:r>
              <a:rPr lang="pt-BR" sz="2400" dirty="0">
                <a:latin typeface="+mn-lt"/>
              </a:rPr>
              <a:t> RDS</a:t>
            </a:r>
          </a:p>
          <a:p>
            <a:pPr rtl="0"/>
            <a:endParaRPr lang="en-US" dirty="0">
              <a:latin typeface="+mn-lt"/>
            </a:endParaRPr>
          </a:p>
          <a:p>
            <a:pPr marL="0" indent="0" rtl="0">
              <a:buNone/>
            </a:pPr>
            <a:r>
              <a:rPr lang="pt-BR" dirty="0">
                <a:latin typeface="Amazon Ember" panose="02000000000000000000" pitchFamily="2" charset="0"/>
                <a:ea typeface="Amazon Ember" panose="02000000000000000000" pitchFamily="2" charset="0"/>
              </a:rPr>
              <a:t>Laboratórios</a:t>
            </a:r>
          </a:p>
          <a:p>
            <a:pPr rtl="0"/>
            <a:r>
              <a:rPr lang="pt-BR" sz="2400" dirty="0">
                <a:latin typeface="+mn-lt"/>
              </a:rPr>
              <a:t>Laboratório guiado: Criar um banco de dados do </a:t>
            </a:r>
            <a:r>
              <a:rPr lang="pt-BR" sz="2400" dirty="0" err="1">
                <a:latin typeface="+mn-lt"/>
              </a:rPr>
              <a:t>Amazon</a:t>
            </a:r>
            <a:r>
              <a:rPr lang="pt-BR" sz="2400" dirty="0">
                <a:latin typeface="+mn-lt"/>
              </a:rPr>
              <a:t> RDS</a:t>
            </a:r>
          </a:p>
          <a:p>
            <a:pPr rtl="0"/>
            <a:r>
              <a:rPr lang="pt-BR" sz="2400" dirty="0">
                <a:latin typeface="+mn-lt"/>
              </a:rPr>
              <a:t>Laboratório de desafio: Migrar um banco de dados para o </a:t>
            </a:r>
            <a:r>
              <a:rPr lang="pt-BR" sz="2400" dirty="0" err="1">
                <a:latin typeface="+mn-lt"/>
              </a:rPr>
              <a:t>Amazon</a:t>
            </a:r>
            <a:r>
              <a:rPr lang="pt-BR" sz="2400" dirty="0">
                <a:latin typeface="+mn-lt"/>
              </a:rPr>
              <a:t> RDS</a:t>
            </a:r>
          </a:p>
          <a:p>
            <a:pPr rtl="0"/>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xmlns=""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Características do Amazon RDS</a:t>
            </a:r>
          </a:p>
        </p:txBody>
      </p:sp>
      <p:grpSp>
        <p:nvGrpSpPr>
          <p:cNvPr id="5" name="Group 4">
            <a:extLst>
              <a:ext uri="{FF2B5EF4-FFF2-40B4-BE49-F238E27FC236}">
                <a16:creationId xmlns:a16="http://schemas.microsoft.com/office/drawing/2014/main" id="{2AF3440F-A0DB-4245-9310-C1059E0869A7}"/>
              </a:ext>
              <a:ext uri="{C183D7F6-B498-43B3-948B-1728B52AA6E4}">
                <adec:decorative xmlns:adec="http://schemas.microsoft.com/office/drawing/2017/decorative" xmlns="" val="1"/>
              </a:ext>
            </a:extLst>
          </p:cNvPr>
          <p:cNvGrpSpPr/>
          <p:nvPr/>
        </p:nvGrpSpPr>
        <p:grpSpPr>
          <a:xfrm>
            <a:off x="643647" y="1852929"/>
            <a:ext cx="10719858" cy="2061091"/>
            <a:chOff x="643647" y="1852929"/>
            <a:chExt cx="10719858" cy="2061091"/>
          </a:xfrm>
        </p:grpSpPr>
        <p:pic>
          <p:nvPicPr>
            <p:cNvPr id="8" name="Graphic 7" descr="Gauge">
              <a:extLst>
                <a:ext uri="{FF2B5EF4-FFF2-40B4-BE49-F238E27FC236}">
                  <a16:creationId xmlns:a16="http://schemas.microsoft.com/office/drawing/2014/main" id="{C81B2237-1AF4-3844-929F-2CE862D35FF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725889" y="2095305"/>
              <a:ext cx="1551511" cy="1551511"/>
            </a:xfrm>
            <a:prstGeom prst="rect">
              <a:avLst/>
            </a:prstGeom>
          </p:spPr>
        </p:pic>
        <p:pic>
          <p:nvPicPr>
            <p:cNvPr id="23" name="Graphic 22" descr="City">
              <a:extLst>
                <a:ext uri="{FF2B5EF4-FFF2-40B4-BE49-F238E27FC236}">
                  <a16:creationId xmlns:a16="http://schemas.microsoft.com/office/drawing/2014/main" id="{443BCD39-4FD4-E143-8345-B4A3DE98E3C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540842" y="2091357"/>
              <a:ext cx="1822663" cy="1822663"/>
            </a:xfrm>
            <a:prstGeom prst="rect">
              <a:avLst/>
            </a:prstGeom>
          </p:spPr>
        </p:pic>
        <p:pic>
          <p:nvPicPr>
            <p:cNvPr id="27" name="Graphic 26" descr="Database">
              <a:extLst>
                <a:ext uri="{FF2B5EF4-FFF2-40B4-BE49-F238E27FC236}">
                  <a16:creationId xmlns:a16="http://schemas.microsoft.com/office/drawing/2014/main" id="{CF94401F-1E4D-E246-A26C-435EA8CBE68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427909" y="1852929"/>
              <a:ext cx="1356361" cy="1356361"/>
            </a:xfrm>
            <a:prstGeom prst="rect">
              <a:avLst/>
            </a:prstGeom>
          </p:spPr>
        </p:pic>
        <p:pic>
          <p:nvPicPr>
            <p:cNvPr id="30" name="Graphic 29" descr="Database">
              <a:extLst>
                <a:ext uri="{FF2B5EF4-FFF2-40B4-BE49-F238E27FC236}">
                  <a16:creationId xmlns:a16="http://schemas.microsoft.com/office/drawing/2014/main" id="{80A9D3B1-DE80-FF45-B463-F9B32DE8D1E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50569" y="2776017"/>
              <a:ext cx="971604" cy="971604"/>
            </a:xfrm>
            <a:prstGeom prst="rect">
              <a:avLst/>
            </a:prstGeom>
          </p:spPr>
        </p:pic>
        <p:cxnSp>
          <p:nvCxnSpPr>
            <p:cNvPr id="32" name="Straight Arrow Connector 31">
              <a:extLst>
                <a:ext uri="{FF2B5EF4-FFF2-40B4-BE49-F238E27FC236}">
                  <a16:creationId xmlns:a16="http://schemas.microsoft.com/office/drawing/2014/main" id="{4C1C0314-57F7-954D-8998-C2EE8F09D73E}"/>
                </a:ext>
              </a:extLst>
            </p:cNvPr>
            <p:cNvCxnSpPr>
              <a:cxnSpLocks/>
            </p:cNvCxnSpPr>
            <p:nvPr/>
          </p:nvCxnSpPr>
          <p:spPr>
            <a:xfrm>
              <a:off x="4673928" y="2190023"/>
              <a:ext cx="465714" cy="5583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Database">
              <a:extLst>
                <a:ext uri="{FF2B5EF4-FFF2-40B4-BE49-F238E27FC236}">
                  <a16:creationId xmlns:a16="http://schemas.microsoft.com/office/drawing/2014/main" id="{67850DF4-D82D-FB47-B0F2-58AA36898D3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43647" y="2384291"/>
              <a:ext cx="1158573" cy="1158573"/>
            </a:xfrm>
            <a:prstGeom prst="rect">
              <a:avLst/>
            </a:prstGeom>
          </p:spPr>
        </p:pic>
        <p:pic>
          <p:nvPicPr>
            <p:cNvPr id="44" name="Graphic 43" descr="Pie chart">
              <a:extLst>
                <a:ext uri="{FF2B5EF4-FFF2-40B4-BE49-F238E27FC236}">
                  <a16:creationId xmlns:a16="http://schemas.microsoft.com/office/drawing/2014/main" id="{BD7EB877-DA7E-4C4D-978B-A401C3BD774E}"/>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037777" y="2238175"/>
              <a:ext cx="585868" cy="585868"/>
            </a:xfrm>
            <a:prstGeom prst="rect">
              <a:avLst/>
            </a:prstGeom>
          </p:spPr>
        </p:pic>
        <p:pic>
          <p:nvPicPr>
            <p:cNvPr id="46" name="Graphic 45" descr="Upward trend">
              <a:extLst>
                <a:ext uri="{FF2B5EF4-FFF2-40B4-BE49-F238E27FC236}">
                  <a16:creationId xmlns:a16="http://schemas.microsoft.com/office/drawing/2014/main" id="{C29772E4-30B2-6E4C-8222-F0A6914DEF25}"/>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020571" y="3007240"/>
              <a:ext cx="585867" cy="585867"/>
            </a:xfrm>
            <a:prstGeom prst="rect">
              <a:avLst/>
            </a:prstGeom>
          </p:spPr>
        </p:pic>
        <p:cxnSp>
          <p:nvCxnSpPr>
            <p:cNvPr id="47" name="Straight Arrow Connector 46">
              <a:extLst>
                <a:ext uri="{FF2B5EF4-FFF2-40B4-BE49-F238E27FC236}">
                  <a16:creationId xmlns:a16="http://schemas.microsoft.com/office/drawing/2014/main" id="{0D5867B3-8D74-8944-A6B4-BF5D457CBDEB}"/>
                </a:ext>
              </a:extLst>
            </p:cNvPr>
            <p:cNvCxnSpPr>
              <a:cxnSpLocks/>
            </p:cNvCxnSpPr>
            <p:nvPr/>
          </p:nvCxnSpPr>
          <p:spPr>
            <a:xfrm flipV="1">
              <a:off x="1605690" y="2636087"/>
              <a:ext cx="419932" cy="25537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7986DDC-A780-924A-AD28-0BAC471C0567}"/>
                </a:ext>
              </a:extLst>
            </p:cNvPr>
            <p:cNvCxnSpPr>
              <a:cxnSpLocks/>
              <a:stCxn id="46" idx="1"/>
            </p:cNvCxnSpPr>
            <p:nvPr/>
          </p:nvCxnSpPr>
          <p:spPr>
            <a:xfrm flipH="1" flipV="1">
              <a:off x="1637395" y="3101854"/>
              <a:ext cx="383176" cy="19832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 name="Text Placeholder 10"/>
          <p:cNvSpPr>
            <a:spLocks noGrp="1"/>
          </p:cNvSpPr>
          <p:nvPr>
            <p:ph type="body" sz="quarter" idx="21"/>
          </p:nvPr>
        </p:nvSpPr>
        <p:spPr>
          <a:xfrm>
            <a:off x="366846" y="4006482"/>
            <a:ext cx="2743200" cy="449262"/>
          </a:xfrm>
        </p:spPr>
        <p:txBody>
          <a:bodyPr rtlCol="0"/>
          <a:lstStyle/>
          <a:p>
            <a:pPr rtl="0">
              <a:lnSpc>
                <a:spcPct val="100000"/>
              </a:lnSpc>
            </a:pPr>
            <a:r>
              <a:rPr lang="pt-BR" b="0">
                <a:latin typeface="Amazon Ember" panose="02000000000000000000" pitchFamily="2" charset="0"/>
                <a:ea typeface="Amazon Ember" panose="02000000000000000000" pitchFamily="2" charset="0"/>
              </a:rPr>
              <a:t>Padrão de acesso</a:t>
            </a:r>
          </a:p>
        </p:txBody>
      </p:sp>
      <p:sp>
        <p:nvSpPr>
          <p:cNvPr id="10" name="Text Placeholder 9"/>
          <p:cNvSpPr>
            <a:spLocks noGrp="1"/>
          </p:cNvSpPr>
          <p:nvPr>
            <p:ph type="body" sz="quarter" idx="28"/>
          </p:nvPr>
        </p:nvSpPr>
        <p:spPr>
          <a:xfrm>
            <a:off x="618650" y="4455744"/>
            <a:ext cx="2239592" cy="1225551"/>
          </a:xfrm>
        </p:spPr>
        <p:txBody>
          <a:bodyPr rtlCol="0"/>
          <a:lstStyle/>
          <a:p>
            <a:pPr rtl="0">
              <a:lnSpc>
                <a:spcPct val="100000"/>
              </a:lnSpc>
            </a:pPr>
            <a:r>
              <a:rPr lang="pt-BR" dirty="0"/>
              <a:t>Análise de dados transacional leve</a:t>
            </a:r>
          </a:p>
        </p:txBody>
      </p:sp>
      <p:sp>
        <p:nvSpPr>
          <p:cNvPr id="17" name="Text Placeholder 16"/>
          <p:cNvSpPr>
            <a:spLocks noGrp="1"/>
          </p:cNvSpPr>
          <p:nvPr>
            <p:ph type="body" sz="quarter" idx="22"/>
          </p:nvPr>
        </p:nvSpPr>
        <p:spPr>
          <a:xfrm>
            <a:off x="3302328" y="4006482"/>
            <a:ext cx="2743200" cy="449262"/>
          </a:xfrm>
        </p:spPr>
        <p:txBody>
          <a:bodyPr rtlCol="0"/>
          <a:lstStyle/>
          <a:p>
            <a:pPr rtl="0">
              <a:lnSpc>
                <a:spcPct val="100000"/>
              </a:lnSpc>
            </a:pPr>
            <a:r>
              <a:rPr lang="pt-BR" b="0">
                <a:latin typeface="Amazon Ember" panose="02000000000000000000" pitchFamily="2" charset="0"/>
                <a:ea typeface="Amazon Ember" panose="02000000000000000000" pitchFamily="2" charset="0"/>
              </a:rPr>
              <a:t>Tamanho dos dados</a:t>
            </a:r>
          </a:p>
        </p:txBody>
      </p:sp>
      <p:sp>
        <p:nvSpPr>
          <p:cNvPr id="15" name="Text Placeholder 14"/>
          <p:cNvSpPr>
            <a:spLocks noGrp="1"/>
          </p:cNvSpPr>
          <p:nvPr>
            <p:ph type="body" sz="quarter" idx="27"/>
          </p:nvPr>
        </p:nvSpPr>
        <p:spPr>
          <a:xfrm>
            <a:off x="3302328" y="4455744"/>
            <a:ext cx="2743200" cy="1225551"/>
          </a:xfrm>
        </p:spPr>
        <p:txBody>
          <a:bodyPr rtlCol="0"/>
          <a:lstStyle/>
          <a:p>
            <a:pPr rtl="0">
              <a:lnSpc>
                <a:spcPct val="100000"/>
              </a:lnSpc>
            </a:pPr>
            <a:r>
              <a:rPr lang="pt-BR" dirty="0"/>
              <a:t>Faixa de baixo TB</a:t>
            </a:r>
          </a:p>
        </p:txBody>
      </p:sp>
      <p:sp>
        <p:nvSpPr>
          <p:cNvPr id="14" name="Text Placeholder 13"/>
          <p:cNvSpPr>
            <a:spLocks noGrp="1"/>
          </p:cNvSpPr>
          <p:nvPr>
            <p:ph type="body" sz="quarter" idx="23"/>
          </p:nvPr>
        </p:nvSpPr>
        <p:spPr>
          <a:xfrm>
            <a:off x="6136782" y="4006482"/>
            <a:ext cx="2743200" cy="449262"/>
          </a:xfrm>
        </p:spPr>
        <p:txBody>
          <a:bodyPr rtlCol="0"/>
          <a:lstStyle/>
          <a:p>
            <a:pPr rtl="0">
              <a:lnSpc>
                <a:spcPct val="100000"/>
              </a:lnSpc>
            </a:pPr>
            <a:r>
              <a:rPr lang="pt-BR" b="0">
                <a:latin typeface="Amazon Ember" panose="02000000000000000000" pitchFamily="2" charset="0"/>
                <a:ea typeface="Amazon Ember" panose="02000000000000000000" pitchFamily="2" charset="0"/>
              </a:rPr>
              <a:t>Performance</a:t>
            </a:r>
          </a:p>
        </p:txBody>
      </p:sp>
      <p:sp>
        <p:nvSpPr>
          <p:cNvPr id="12" name="Text Placeholder 11"/>
          <p:cNvSpPr>
            <a:spLocks noGrp="1"/>
          </p:cNvSpPr>
          <p:nvPr>
            <p:ph type="body" sz="quarter" idx="26"/>
          </p:nvPr>
        </p:nvSpPr>
        <p:spPr>
          <a:xfrm>
            <a:off x="6054344" y="4455744"/>
            <a:ext cx="2908077" cy="1225551"/>
          </a:xfrm>
        </p:spPr>
        <p:txBody>
          <a:bodyPr rtlCol="0"/>
          <a:lstStyle/>
          <a:p>
            <a:pPr rtl="0">
              <a:lnSpc>
                <a:spcPct val="100000"/>
              </a:lnSpc>
            </a:pPr>
            <a:r>
              <a:rPr lang="pt-BR" dirty="0"/>
              <a:t>Baixa latência com </a:t>
            </a:r>
            <a:r>
              <a:rPr lang="pt-BR" dirty="0" smtClean="0"/>
              <a:t>taxa de </a:t>
            </a:r>
            <a:r>
              <a:rPr lang="pt-BR" dirty="0"/>
              <a:t>transferência média ou alta</a:t>
            </a:r>
          </a:p>
        </p:txBody>
      </p:sp>
      <p:sp>
        <p:nvSpPr>
          <p:cNvPr id="9" name="Text Placeholder 8"/>
          <p:cNvSpPr>
            <a:spLocks noGrp="1"/>
          </p:cNvSpPr>
          <p:nvPr>
            <p:ph type="body" sz="quarter" idx="24"/>
          </p:nvPr>
        </p:nvSpPr>
        <p:spPr>
          <a:xfrm>
            <a:off x="8591720" y="4006482"/>
            <a:ext cx="3739980" cy="449262"/>
          </a:xfrm>
        </p:spPr>
        <p:txBody>
          <a:bodyPr lIns="0" rIns="0" rtlCol="0"/>
          <a:lstStyle/>
          <a:p>
            <a:pPr rtl="0">
              <a:lnSpc>
                <a:spcPct val="100000"/>
              </a:lnSpc>
            </a:pPr>
            <a:r>
              <a:rPr lang="pt-BR" b="0" dirty="0">
                <a:latin typeface="Amazon Ember" panose="02000000000000000000" pitchFamily="2" charset="0"/>
                <a:ea typeface="Amazon Ember" panose="02000000000000000000" pitchFamily="2" charset="0"/>
              </a:rPr>
              <a:t>Casos de </a:t>
            </a:r>
            <a:r>
              <a:rPr lang="pt-BR" b="0" dirty="0" smtClean="0">
                <a:latin typeface="Amazon Ember" panose="02000000000000000000" pitchFamily="2" charset="0"/>
                <a:ea typeface="Amazon Ember" panose="02000000000000000000" pitchFamily="2" charset="0"/>
              </a:rPr>
              <a:t>uso de </a:t>
            </a:r>
            <a:r>
              <a:rPr lang="pt-BR" b="0" dirty="0">
                <a:latin typeface="Amazon Ember" panose="02000000000000000000" pitchFamily="2" charset="0"/>
                <a:ea typeface="Amazon Ember" panose="02000000000000000000" pitchFamily="2" charset="0"/>
              </a:rPr>
              <a:t>negócios</a:t>
            </a:r>
          </a:p>
        </p:txBody>
      </p:sp>
      <p:sp>
        <p:nvSpPr>
          <p:cNvPr id="6" name="Text Placeholder 5"/>
          <p:cNvSpPr>
            <a:spLocks noGrp="1"/>
          </p:cNvSpPr>
          <p:nvPr>
            <p:ph type="body" sz="quarter" idx="29"/>
          </p:nvPr>
        </p:nvSpPr>
        <p:spPr>
          <a:xfrm>
            <a:off x="9464723" y="4455744"/>
            <a:ext cx="1993974" cy="1225551"/>
          </a:xfrm>
        </p:spPr>
        <p:txBody>
          <a:bodyPr rtlCol="0"/>
          <a:lstStyle/>
          <a:p>
            <a:pPr rtl="0">
              <a:lnSpc>
                <a:spcPct val="100000"/>
              </a:lnSpc>
            </a:pPr>
            <a:r>
              <a:rPr lang="pt-BR" dirty="0" smtClean="0"/>
              <a:t>Transacional OLAP</a:t>
            </a:r>
            <a:endParaRPr lang="pt-BR" dirty="0"/>
          </a:p>
        </p:txBody>
      </p:sp>
    </p:spTree>
    <p:custDataLst>
      <p:tags r:id="rId1"/>
    </p:custDataLst>
    <p:extLst>
      <p:ext uri="{BB962C8B-B14F-4D97-AF65-F5344CB8AC3E}">
        <p14:creationId xmlns:p14="http://schemas.microsoft.com/office/powerpoint/2010/main" val="1832179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9388288" cy="474119"/>
          </a:xfrm>
        </p:spPr>
        <p:txBody>
          <a:bodyPr rtlCol="0">
            <a:normAutofit fontScale="90000"/>
          </a:bodyPr>
          <a:lstStyle/>
          <a:p>
            <a:pPr rtl="0"/>
            <a:r>
              <a:rPr lang="pt-BR" dirty="0" err="1"/>
              <a:t>Amazon</a:t>
            </a:r>
            <a:r>
              <a:rPr lang="pt-BR" dirty="0"/>
              <a:t> RDS: usos e tipos de banco de dados</a:t>
            </a:r>
          </a:p>
        </p:txBody>
      </p:sp>
      <p:pic>
        <p:nvPicPr>
          <p:cNvPr id="15" name="Graphic 14">
            <a:extLst>
              <a:ext uri="{FF2B5EF4-FFF2-40B4-BE49-F238E27FC236}">
                <a16:creationId xmlns:a16="http://schemas.microsoft.com/office/drawing/2014/main" id="{E6DF7F5E-E6D4-914B-9C4C-107922D778C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1525" y="2177372"/>
            <a:ext cx="1263641" cy="1263641"/>
          </a:xfrm>
          <a:prstGeom prst="rect">
            <a:avLst/>
          </a:prstGeom>
        </p:spPr>
      </p:pic>
      <p:sp>
        <p:nvSpPr>
          <p:cNvPr id="21" name="TextBox 20">
            <a:extLst>
              <a:ext uri="{FF2B5EF4-FFF2-40B4-BE49-F238E27FC236}">
                <a16:creationId xmlns:a16="http://schemas.microsoft.com/office/drawing/2014/main" id="{B442D2FF-FB4A-7C4D-973D-43C38A905AB1}"/>
              </a:ext>
            </a:extLst>
          </p:cNvPr>
          <p:cNvSpPr txBox="1"/>
          <p:nvPr/>
        </p:nvSpPr>
        <p:spPr>
          <a:xfrm>
            <a:off x="419100" y="3526470"/>
            <a:ext cx="1813430"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3" name="Content Placeholder 2">
            <a:extLst>
              <a:ext uri="{FF2B5EF4-FFF2-40B4-BE49-F238E27FC236}">
                <a16:creationId xmlns:a16="http://schemas.microsoft.com/office/drawing/2014/main" id="{332289D0-DC12-4649-A17D-BCD6C679728B}"/>
              </a:ext>
            </a:extLst>
          </p:cNvPr>
          <p:cNvSpPr>
            <a:spLocks noGrp="1"/>
          </p:cNvSpPr>
          <p:nvPr>
            <p:ph idx="1"/>
          </p:nvPr>
        </p:nvSpPr>
        <p:spPr>
          <a:xfrm>
            <a:off x="2391860" y="2177372"/>
            <a:ext cx="5893150" cy="3441472"/>
          </a:xfrm>
        </p:spPr>
        <p:txBody>
          <a:bodyPr rtlCol="0"/>
          <a:lstStyle/>
          <a:p>
            <a:pPr marL="0" indent="0" rtl="0">
              <a:buNone/>
            </a:pPr>
            <a:r>
              <a:rPr lang="pt-BR" sz="2400" dirty="0"/>
              <a:t>Funciona bem para aplicações que:</a:t>
            </a:r>
          </a:p>
          <a:p>
            <a:pPr lvl="1" rtl="0"/>
            <a:r>
              <a:rPr lang="pt-BR" sz="2000" dirty="0"/>
              <a:t>Têm dados mais complexos</a:t>
            </a:r>
          </a:p>
          <a:p>
            <a:pPr lvl="1" rtl="0"/>
            <a:r>
              <a:rPr lang="pt-BR" sz="2000" dirty="0"/>
              <a:t>Precisam combinar e integrar conjuntos </a:t>
            </a:r>
            <a:r>
              <a:rPr lang="pt-BR" sz="2000" dirty="0" smtClean="0"/>
              <a:t>de dados</a:t>
            </a:r>
            <a:endParaRPr lang="pt-BR" sz="2000" dirty="0"/>
          </a:p>
          <a:p>
            <a:pPr lvl="1" rtl="0"/>
            <a:r>
              <a:rPr lang="pt-BR" sz="2000" dirty="0"/>
              <a:t>Precisam de regras de sintaxe impostas</a:t>
            </a:r>
            <a:endParaRPr lang="en-US" sz="2000" dirty="0"/>
          </a:p>
          <a:p>
            <a:pPr lvl="1" rtl="0"/>
            <a:endParaRPr lang="en-US" sz="2000" dirty="0"/>
          </a:p>
          <a:p>
            <a:pPr marL="0" indent="0" rtl="0">
              <a:buNone/>
            </a:pPr>
            <a:r>
              <a:rPr lang="pt-BR" sz="2400" dirty="0"/>
              <a:t>Seis tipos de banco de dados com suporte: </a:t>
            </a:r>
          </a:p>
        </p:txBody>
      </p:sp>
      <p:sp>
        <p:nvSpPr>
          <p:cNvPr id="12" name="TextBox 11">
            <a:extLst>
              <a:ext uri="{FF2B5EF4-FFF2-40B4-BE49-F238E27FC236}">
                <a16:creationId xmlns:a16="http://schemas.microsoft.com/office/drawing/2014/main" id="{4FE45197-D4A8-0A42-ACD4-A9E4DF998D9C}"/>
              </a:ext>
            </a:extLst>
          </p:cNvPr>
          <p:cNvSpPr txBox="1"/>
          <p:nvPr/>
        </p:nvSpPr>
        <p:spPr>
          <a:xfrm>
            <a:off x="2391859" y="4626592"/>
            <a:ext cx="3445174" cy="1015663"/>
          </a:xfrm>
          <a:prstGeom prst="rect">
            <a:avLst/>
          </a:prstGeom>
          <a:noFill/>
        </p:spPr>
        <p:txBody>
          <a:bodyPr wrap="none" rtlCol="0">
            <a:spAutoFit/>
          </a:bodyPr>
          <a:lstStyle/>
          <a:p>
            <a:pPr marL="800100" lvl="1" indent="-342900" rtl="0">
              <a:buClr>
                <a:schemeClr val="tx1"/>
              </a:buClr>
              <a:buFont typeface="Arial" panose="020B0604020202020204" pitchFamily="34" charset="0"/>
              <a:buChar char="•"/>
            </a:pPr>
            <a:r>
              <a:rPr lang="pt-BR" sz="2000" dirty="0">
                <a:solidFill>
                  <a:schemeClr val="accent5"/>
                </a:solidFill>
                <a:latin typeface="Amazon Ember" panose="02000000000000000000" pitchFamily="2" charset="0"/>
                <a:ea typeface="Amazon Ember" panose="02000000000000000000" pitchFamily="2" charset="0"/>
              </a:rPr>
              <a:t>Microsoft SQL Server</a:t>
            </a:r>
          </a:p>
          <a:p>
            <a:pPr marL="800100" lvl="1" indent="-342900" rtl="0">
              <a:buClr>
                <a:schemeClr val="tx1"/>
              </a:buClr>
              <a:buFont typeface="Arial" panose="020B0604020202020204" pitchFamily="34" charset="0"/>
              <a:buChar char="•"/>
            </a:pPr>
            <a:r>
              <a:rPr lang="pt-BR" sz="2000" dirty="0">
                <a:solidFill>
                  <a:schemeClr val="accent5"/>
                </a:solidFill>
                <a:latin typeface="Amazon Ember" panose="02000000000000000000" pitchFamily="2" charset="0"/>
                <a:ea typeface="Amazon Ember" panose="02000000000000000000" pitchFamily="2" charset="0"/>
              </a:rPr>
              <a:t>Oracle</a:t>
            </a:r>
          </a:p>
          <a:p>
            <a:pPr marL="800100" lvl="1" indent="-342900" rtl="0">
              <a:buClr>
                <a:schemeClr val="tx1"/>
              </a:buClr>
              <a:buFont typeface="Arial" panose="020B0604020202020204" pitchFamily="34" charset="0"/>
              <a:buChar char="•"/>
            </a:pPr>
            <a:r>
              <a:rPr lang="pt-BR" sz="2000" dirty="0">
                <a:solidFill>
                  <a:schemeClr val="accent5"/>
                </a:solidFill>
                <a:latin typeface="Amazon Ember" panose="02000000000000000000" pitchFamily="2" charset="0"/>
                <a:ea typeface="Amazon Ember" panose="02000000000000000000" pitchFamily="2" charset="0"/>
              </a:rPr>
              <a:t>MySQL</a:t>
            </a:r>
          </a:p>
        </p:txBody>
      </p:sp>
      <p:sp>
        <p:nvSpPr>
          <p:cNvPr id="24" name="TextBox 23">
            <a:extLst>
              <a:ext uri="{FF2B5EF4-FFF2-40B4-BE49-F238E27FC236}">
                <a16:creationId xmlns:a16="http://schemas.microsoft.com/office/drawing/2014/main" id="{9ABA9C62-F138-BD48-9D39-3BABA433047E}"/>
              </a:ext>
            </a:extLst>
          </p:cNvPr>
          <p:cNvSpPr txBox="1"/>
          <p:nvPr/>
        </p:nvSpPr>
        <p:spPr>
          <a:xfrm>
            <a:off x="5524500" y="4613892"/>
            <a:ext cx="2363147" cy="1015663"/>
          </a:xfrm>
          <a:prstGeom prst="rect">
            <a:avLst/>
          </a:prstGeom>
          <a:noFill/>
        </p:spPr>
        <p:txBody>
          <a:bodyPr wrap="none" rtlCol="0">
            <a:spAutoFit/>
          </a:bodyPr>
          <a:lstStyle/>
          <a:p>
            <a:pPr marL="800100" lvl="1" indent="-342900" rtl="0">
              <a:buClr>
                <a:schemeClr val="tx1"/>
              </a:buClr>
              <a:buFont typeface="Arial" panose="020B0604020202020204" pitchFamily="34" charset="0"/>
              <a:buChar char="•"/>
            </a:pPr>
            <a:r>
              <a:rPr lang="pt-BR" sz="2000">
                <a:solidFill>
                  <a:schemeClr val="accent5"/>
                </a:solidFill>
                <a:latin typeface="Amazon Ember" panose="02000000000000000000" pitchFamily="2" charset="0"/>
                <a:ea typeface="Amazon Ember" panose="02000000000000000000" pitchFamily="2" charset="0"/>
              </a:rPr>
              <a:t>PostgreSQL</a:t>
            </a:r>
          </a:p>
          <a:p>
            <a:pPr marL="800100" lvl="1" indent="-342900" rtl="0">
              <a:buClr>
                <a:schemeClr val="tx1"/>
              </a:buClr>
              <a:buFont typeface="Arial" panose="020B0604020202020204" pitchFamily="34" charset="0"/>
              <a:buChar char="•"/>
            </a:pPr>
            <a:r>
              <a:rPr lang="pt-BR" sz="2000">
                <a:solidFill>
                  <a:schemeClr val="accent5"/>
                </a:solidFill>
                <a:latin typeface="Amazon Ember" panose="02000000000000000000" pitchFamily="2" charset="0"/>
                <a:ea typeface="Amazon Ember" panose="02000000000000000000" pitchFamily="2" charset="0"/>
              </a:rPr>
              <a:t>Aurora</a:t>
            </a:r>
          </a:p>
          <a:p>
            <a:pPr marL="800100" lvl="1" indent="-342900" rtl="0">
              <a:buClr>
                <a:schemeClr val="tx1"/>
              </a:buClr>
              <a:buFont typeface="Arial" panose="020B0604020202020204" pitchFamily="34" charset="0"/>
              <a:buChar char="•"/>
            </a:pPr>
            <a:r>
              <a:rPr lang="pt-BR" sz="2000">
                <a:solidFill>
                  <a:schemeClr val="accent5"/>
                </a:solidFill>
                <a:latin typeface="Amazon Ember" panose="02000000000000000000" pitchFamily="2" charset="0"/>
                <a:ea typeface="Amazon Ember" panose="02000000000000000000" pitchFamily="2" charset="0"/>
              </a:rPr>
              <a:t>MariaDB</a:t>
            </a:r>
            <a:endParaRPr lang="en-US" sz="28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endParaRPr>
          </a:p>
        </p:txBody>
      </p:sp>
      <p:pic>
        <p:nvPicPr>
          <p:cNvPr id="18" name="Picture 17">
            <a:extLst>
              <a:ext uri="{FF2B5EF4-FFF2-40B4-BE49-F238E27FC236}">
                <a16:creationId xmlns:a16="http://schemas.microsoft.com/office/drawing/2014/main" id="{577C8B67-A844-264A-986D-C4A62C4FB9FA}"/>
              </a:ext>
              <a:ext uri="{C183D7F6-B498-43B3-948B-1728B52AA6E4}">
                <adec:decorative xmlns:adec="http://schemas.microsoft.com/office/drawing/2017/decorative" xmlns="" val="1"/>
              </a:ext>
            </a:extLst>
          </p:cNvPr>
          <p:cNvPicPr>
            <a:picLocks noChangeAspect="1"/>
          </p:cNvPicPr>
          <p:nvPr/>
        </p:nvPicPr>
        <p:blipFill rotWithShape="1">
          <a:blip r:embed="rId6">
            <a:alphaModFix/>
          </a:blip>
          <a:srcRect r="47751"/>
          <a:stretch/>
        </p:blipFill>
        <p:spPr>
          <a:xfrm>
            <a:off x="8285009" y="1698171"/>
            <a:ext cx="3337301" cy="4392386"/>
          </a:xfrm>
          <a:prstGeom prst="rect">
            <a:avLst/>
          </a:prstGeom>
          <a:effectLst>
            <a:softEdge rad="215900"/>
          </a:effectLst>
        </p:spPr>
      </p:pic>
    </p:spTree>
    <p:custDataLst>
      <p:tags r:id="rId1"/>
    </p:custDataLst>
    <p:extLst>
      <p:ext uri="{BB962C8B-B14F-4D97-AF65-F5344CB8AC3E}">
        <p14:creationId xmlns:p14="http://schemas.microsoft.com/office/powerpoint/2010/main" val="2828659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7797800" cy="474119"/>
          </a:xfrm>
        </p:spPr>
        <p:txBody>
          <a:bodyPr rtlCol="0"/>
          <a:lstStyle/>
          <a:p>
            <a:pPr rtl="0"/>
            <a:r>
              <a:rPr lang="pt-BR" dirty="0"/>
              <a:t>Dimensionamento de instâncias de banco de dados</a:t>
            </a:r>
          </a:p>
        </p:txBody>
      </p:sp>
      <p:sp>
        <p:nvSpPr>
          <p:cNvPr id="20" name="Text Placeholder 6" descr="Table shows three columns (labeled T family, M family, and R family) with 5 rows (albeled Type, Sizing, Networking, Ideal workload, and highlights). Details in the notes below the slide.">
            <a:extLst>
              <a:ext uri="{C183D7F6-B498-43B3-948B-1728B52AA6E4}">
                <adec:decorative xmlns:adec="http://schemas.microsoft.com/office/drawing/2017/decorative" xmlns="" val="0"/>
              </a:ext>
            </a:extLst>
          </p:cNvPr>
          <p:cNvSpPr txBox="1">
            <a:spLocks/>
          </p:cNvSpPr>
          <p:nvPr/>
        </p:nvSpPr>
        <p:spPr>
          <a:xfrm>
            <a:off x="256678" y="1234665"/>
            <a:ext cx="11678536" cy="685800"/>
          </a:xfrm>
          <a:prstGeom prst="rect">
            <a:avLst/>
          </a:prstGeom>
          <a:solidFill>
            <a:schemeClr val="accent2"/>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endParaRPr lang="en-US" sz="1900" dirty="0"/>
          </a:p>
        </p:txBody>
      </p:sp>
      <p:sp>
        <p:nvSpPr>
          <p:cNvPr id="7" name="Text Placeholder 6">
            <a:extLst>
              <a:ext uri="{C183D7F6-B498-43B3-948B-1728B52AA6E4}">
                <adec:decorative xmlns:adec="http://schemas.microsoft.com/office/drawing/2017/decorative" xmlns="" val="1"/>
              </a:ext>
            </a:extLst>
          </p:cNvPr>
          <p:cNvSpPr>
            <a:spLocks noGrp="1"/>
          </p:cNvSpPr>
          <p:nvPr>
            <p:ph type="body" sz="quarter" idx="15"/>
          </p:nvPr>
        </p:nvSpPr>
        <p:spPr>
          <a:xfrm>
            <a:off x="2811216" y="1234665"/>
            <a:ext cx="2195266" cy="685800"/>
          </a:xfrm>
          <a:solidFill>
            <a:schemeClr val="accent2"/>
          </a:solidFill>
        </p:spPr>
        <p:txBody>
          <a:bodyPr rtlCol="0" anchor="ctr"/>
          <a:lstStyle/>
          <a:p>
            <a:pPr algn="ctr" rtl="0"/>
            <a:r>
              <a:rPr lang="pt-BR" sz="1900" dirty="0"/>
              <a:t>Família T</a:t>
            </a:r>
          </a:p>
        </p:txBody>
      </p:sp>
      <p:sp>
        <p:nvSpPr>
          <p:cNvPr id="9" name="Text Placeholder 8">
            <a:extLst>
              <a:ext uri="{C183D7F6-B498-43B3-948B-1728B52AA6E4}">
                <adec:decorative xmlns:adec="http://schemas.microsoft.com/office/drawing/2017/decorative" xmlns="" val="1"/>
              </a:ext>
            </a:extLst>
          </p:cNvPr>
          <p:cNvSpPr>
            <a:spLocks noGrp="1"/>
          </p:cNvSpPr>
          <p:nvPr>
            <p:ph type="body" sz="quarter" idx="17"/>
          </p:nvPr>
        </p:nvSpPr>
        <p:spPr>
          <a:xfrm>
            <a:off x="6219649" y="1234665"/>
            <a:ext cx="1667740" cy="685800"/>
          </a:xfrm>
          <a:solidFill>
            <a:schemeClr val="accent2"/>
          </a:solidFill>
        </p:spPr>
        <p:txBody>
          <a:bodyPr rtlCol="0" anchor="ctr"/>
          <a:lstStyle/>
          <a:p>
            <a:pPr algn="ctr" rtl="0"/>
            <a:r>
              <a:rPr lang="pt-BR" sz="1900"/>
              <a:t>Família M</a:t>
            </a:r>
          </a:p>
        </p:txBody>
      </p:sp>
      <p:sp>
        <p:nvSpPr>
          <p:cNvPr id="29" name="Text Placeholder 8">
            <a:extLst>
              <a:ext uri="{C183D7F6-B498-43B3-948B-1728B52AA6E4}">
                <adec:decorative xmlns:adec="http://schemas.microsoft.com/office/drawing/2017/decorative" xmlns="" val="1"/>
              </a:ext>
            </a:extLst>
          </p:cNvPr>
          <p:cNvSpPr txBox="1">
            <a:spLocks/>
          </p:cNvSpPr>
          <p:nvPr/>
        </p:nvSpPr>
        <p:spPr>
          <a:xfrm>
            <a:off x="9251845" y="1234665"/>
            <a:ext cx="2260856" cy="685800"/>
          </a:xfrm>
          <a:prstGeom prst="rect">
            <a:avLst/>
          </a:prstGeom>
          <a:solidFill>
            <a:schemeClr val="accent2"/>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r>
              <a:rPr lang="pt-BR" sz="1900"/>
              <a:t>Família R</a:t>
            </a:r>
          </a:p>
        </p:txBody>
      </p:sp>
      <p:sp>
        <p:nvSpPr>
          <p:cNvPr id="11" name="Text Placeholder 6">
            <a:extLst>
              <a:ext uri="{C183D7F6-B498-43B3-948B-1728B52AA6E4}">
                <adec:decorative xmlns:adec="http://schemas.microsoft.com/office/drawing/2017/decorative" xmlns="" val="1"/>
              </a:ext>
            </a:extLst>
          </p:cNvPr>
          <p:cNvSpPr txBox="1">
            <a:spLocks/>
          </p:cNvSpPr>
          <p:nvPr/>
        </p:nvSpPr>
        <p:spPr>
          <a:xfrm>
            <a:off x="256786" y="1924999"/>
            <a:ext cx="2064448" cy="680184"/>
          </a:xfrm>
          <a:prstGeom prst="rect">
            <a:avLst/>
          </a:prstGeom>
          <a:solidFill>
            <a:schemeClr val="accent5">
              <a:lumMod val="20000"/>
              <a:lumOff val="80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BR" sz="1800" spc="-30" dirty="0"/>
              <a:t>Tipo</a:t>
            </a:r>
          </a:p>
        </p:txBody>
      </p:sp>
      <p:sp>
        <p:nvSpPr>
          <p:cNvPr id="6" name="Content Placeholder 5">
            <a:extLst>
              <a:ext uri="{C183D7F6-B498-43B3-948B-1728B52AA6E4}">
                <adec:decorative xmlns:adec="http://schemas.microsoft.com/office/drawing/2017/decorative" xmlns="" val="1"/>
              </a:ext>
            </a:extLst>
          </p:cNvPr>
          <p:cNvSpPr>
            <a:spLocks noGrp="1"/>
          </p:cNvSpPr>
          <p:nvPr>
            <p:ph idx="14"/>
          </p:nvPr>
        </p:nvSpPr>
        <p:spPr>
          <a:xfrm>
            <a:off x="2321234" y="1934392"/>
            <a:ext cx="3100025" cy="670302"/>
          </a:xfrm>
        </p:spPr>
        <p:txBody>
          <a:bodyPr rtlCol="0"/>
          <a:lstStyle/>
          <a:p>
            <a:pPr marL="0" indent="0" algn="ctr" rtl="0">
              <a:lnSpc>
                <a:spcPct val="100000"/>
              </a:lnSpc>
              <a:buNone/>
            </a:pPr>
            <a:r>
              <a:rPr lang="pt-BR" sz="1500" dirty="0">
                <a:solidFill>
                  <a:schemeClr val="accent5"/>
                </a:solidFill>
                <a:latin typeface="Amazon Ember" panose="02000000000000000000" pitchFamily="2" charset="0"/>
                <a:ea typeface="Amazon Ember" panose="02000000000000000000" pitchFamily="2" charset="0"/>
              </a:rPr>
              <a:t>Instâncias com</a:t>
            </a:r>
            <a:r>
              <a:rPr lang="pt-BR" sz="1500" dirty="0"/>
              <a:t> </a:t>
            </a:r>
            <a:r>
              <a:rPr lang="en-US" sz="1500" dirty="0"/>
              <a:t> </a:t>
            </a:r>
            <a:r>
              <a:rPr lang="pt-BR" sz="1500" dirty="0" smtClean="0"/>
              <a:t>capacidade de intermitência</a:t>
            </a:r>
            <a:endParaRPr lang="pt-BR" sz="1500" dirty="0"/>
          </a:p>
        </p:txBody>
      </p:sp>
      <p:cxnSp>
        <p:nvCxnSpPr>
          <p:cNvPr id="22" name="Straight Connector 21">
            <a:extLst>
              <a:ext uri="{C183D7F6-B498-43B3-948B-1728B52AA6E4}">
                <adec:decorative xmlns:adec="http://schemas.microsoft.com/office/drawing/2017/decorative" xmlns="" val="1"/>
              </a:ext>
            </a:extLst>
          </p:cNvPr>
          <p:cNvCxnSpPr/>
          <p:nvPr/>
        </p:nvCxnSpPr>
        <p:spPr>
          <a:xfrm>
            <a:off x="5396250" y="1786763"/>
            <a:ext cx="0" cy="84065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C183D7F6-B498-43B3-948B-1728B52AA6E4}">
                <adec:decorative xmlns:adec="http://schemas.microsoft.com/office/drawing/2017/decorative" xmlns="" val="1"/>
              </a:ext>
            </a:extLst>
          </p:cNvPr>
          <p:cNvSpPr>
            <a:spLocks noGrp="1"/>
          </p:cNvSpPr>
          <p:nvPr>
            <p:ph idx="16"/>
          </p:nvPr>
        </p:nvSpPr>
        <p:spPr>
          <a:xfrm>
            <a:off x="5421259" y="1899815"/>
            <a:ext cx="3264520" cy="739456"/>
          </a:xfrm>
        </p:spPr>
        <p:txBody>
          <a:bodyPr rtlCol="0"/>
          <a:lstStyle/>
          <a:p>
            <a:pPr marL="0" indent="0" algn="ctr" rtl="0">
              <a:lnSpc>
                <a:spcPct val="100000"/>
              </a:lnSpc>
              <a:spcAft>
                <a:spcPts val="1200"/>
              </a:spcAft>
              <a:buNone/>
            </a:pPr>
            <a:r>
              <a:rPr lang="pt-BR" sz="15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Instâncias para</a:t>
            </a:r>
            <a:r>
              <a:rPr lang="pt-BR" sz="1500" dirty="0"/>
              <a:t> </a:t>
            </a:r>
            <a:r>
              <a:rPr lang="en-US" sz="1500" dirty="0"/>
              <a:t/>
            </a:r>
            <a:br>
              <a:rPr lang="en-US" sz="1500" dirty="0"/>
            </a:br>
            <a:r>
              <a:rPr lang="pt-BR" sz="1500" dirty="0"/>
              <a:t>uso geral</a:t>
            </a:r>
          </a:p>
        </p:txBody>
      </p:sp>
      <p:cxnSp>
        <p:nvCxnSpPr>
          <p:cNvPr id="25" name="Straight Connector 24">
            <a:extLst>
              <a:ext uri="{C183D7F6-B498-43B3-948B-1728B52AA6E4}">
                <adec:decorative xmlns:adec="http://schemas.microsoft.com/office/drawing/2017/decorative" xmlns="" val="1"/>
              </a:ext>
            </a:extLst>
          </p:cNvPr>
          <p:cNvCxnSpPr/>
          <p:nvPr/>
        </p:nvCxnSpPr>
        <p:spPr>
          <a:xfrm>
            <a:off x="8728800" y="1920465"/>
            <a:ext cx="0" cy="7069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7">
            <a:extLst>
              <a:ext uri="{C183D7F6-B498-43B3-948B-1728B52AA6E4}">
                <adec:decorative xmlns:adec="http://schemas.microsoft.com/office/drawing/2017/decorative" xmlns="" val="1"/>
              </a:ext>
            </a:extLst>
          </p:cNvPr>
          <p:cNvSpPr txBox="1">
            <a:spLocks/>
          </p:cNvSpPr>
          <p:nvPr/>
        </p:nvSpPr>
        <p:spPr>
          <a:xfrm>
            <a:off x="8879710" y="1917104"/>
            <a:ext cx="3075152" cy="7048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00000"/>
              </a:lnSpc>
              <a:spcAft>
                <a:spcPts val="1200"/>
              </a:spcAft>
              <a:buNone/>
            </a:pPr>
            <a:r>
              <a:rPr lang="pt-BR" sz="1500" dirty="0"/>
              <a:t>Instâncias</a:t>
            </a:r>
            <a:r>
              <a:rPr lang="pt-BR" sz="1500" dirty="0">
                <a:solidFill>
                  <a:schemeClr val="accent5"/>
                </a:solidFill>
                <a:latin typeface="Amazon Ember" panose="02000000000000000000" pitchFamily="2" charset="0"/>
                <a:ea typeface="Amazon Ember" panose="02000000000000000000" pitchFamily="2" charset="0"/>
              </a:rPr>
              <a:t> otimizadas para memória</a:t>
            </a:r>
          </a:p>
        </p:txBody>
      </p:sp>
      <p:cxnSp>
        <p:nvCxnSpPr>
          <p:cNvPr id="34" name="Straight Connector 33"/>
          <p:cNvCxnSpPr/>
          <p:nvPr/>
        </p:nvCxnSpPr>
        <p:spPr>
          <a:xfrm>
            <a:off x="5396250" y="2627418"/>
            <a:ext cx="0" cy="7415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723694" y="2627418"/>
            <a:ext cx="0" cy="7415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6"/>
          <p:cNvSpPr txBox="1">
            <a:spLocks/>
          </p:cNvSpPr>
          <p:nvPr/>
        </p:nvSpPr>
        <p:spPr>
          <a:xfrm>
            <a:off x="256786" y="2602617"/>
            <a:ext cx="2064448" cy="680184"/>
          </a:xfrm>
          <a:prstGeom prst="rect">
            <a:avLst/>
          </a:prstGeom>
          <a:solidFill>
            <a:schemeClr val="bg1">
              <a:lumMod val="95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r>
              <a:rPr lang="pt-BR" sz="1800" spc="-30" dirty="0"/>
              <a:t>Dimensionamento</a:t>
            </a:r>
          </a:p>
        </p:txBody>
      </p:sp>
      <p:cxnSp>
        <p:nvCxnSpPr>
          <p:cNvPr id="16" name="Straight Connector 15"/>
          <p:cNvCxnSpPr>
            <a:cxnSpLocks/>
          </p:cNvCxnSpPr>
          <p:nvPr/>
        </p:nvCxnSpPr>
        <p:spPr>
          <a:xfrm>
            <a:off x="256678" y="2602617"/>
            <a:ext cx="1159250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704901" y="2665710"/>
            <a:ext cx="2332690" cy="553998"/>
          </a:xfrm>
          <a:prstGeom prst="rect">
            <a:avLst/>
          </a:prstGeom>
        </p:spPr>
        <p:txBody>
          <a:bodyPr wrap="none" rtlCol="0">
            <a:spAutoFit/>
          </a:bodyPr>
          <a:lstStyle/>
          <a:p>
            <a:pPr algn="ctr" rtl="0">
              <a:spcAft>
                <a:spcPts val="1200"/>
              </a:spcAft>
            </a:pPr>
            <a:r>
              <a:rPr lang="pt-BR" sz="1500" dirty="0"/>
              <a:t>1 </a:t>
            </a:r>
            <a:r>
              <a:rPr lang="pt-BR" sz="1500" dirty="0" err="1"/>
              <a:t>vCPU</a:t>
            </a:r>
            <a:r>
              <a:rPr lang="pt-BR" sz="1500" dirty="0"/>
              <a:t>/1 GB de RAM</a:t>
            </a:r>
            <a:r>
              <a:rPr lang="en-US" sz="1500" dirty="0"/>
              <a:t/>
            </a:r>
            <a:br>
              <a:rPr lang="en-US" sz="1500" dirty="0"/>
            </a:br>
            <a:r>
              <a:rPr lang="pt-BR" sz="1500" dirty="0"/>
              <a:t>a 8 </a:t>
            </a:r>
            <a:r>
              <a:rPr lang="pt-BR" sz="1500" dirty="0" err="1"/>
              <a:t>vCPUs</a:t>
            </a:r>
            <a:r>
              <a:rPr lang="pt-BR" sz="1500" dirty="0"/>
              <a:t>/32 GB de RAM</a:t>
            </a:r>
          </a:p>
        </p:txBody>
      </p:sp>
      <p:sp>
        <p:nvSpPr>
          <p:cNvPr id="48" name="Rectangle 47"/>
          <p:cNvSpPr/>
          <p:nvPr/>
        </p:nvSpPr>
        <p:spPr>
          <a:xfrm>
            <a:off x="5774964" y="2665710"/>
            <a:ext cx="2557110" cy="553998"/>
          </a:xfrm>
          <a:prstGeom prst="rect">
            <a:avLst/>
          </a:prstGeom>
        </p:spPr>
        <p:txBody>
          <a:bodyPr wrap="none" rtlCol="0">
            <a:spAutoFit/>
          </a:bodyPr>
          <a:lstStyle/>
          <a:p>
            <a:pPr algn="ctr" rtl="0"/>
            <a:r>
              <a:rPr lang="pt-BR" sz="1500" dirty="0"/>
              <a:t>2 </a:t>
            </a:r>
            <a:r>
              <a:rPr lang="pt-BR" sz="1500" dirty="0" err="1"/>
              <a:t>vCPUs</a:t>
            </a:r>
            <a:r>
              <a:rPr lang="pt-BR" sz="1500" dirty="0"/>
              <a:t>/8 GB de RAM</a:t>
            </a:r>
            <a:r>
              <a:rPr lang="en-US" sz="1500" dirty="0"/>
              <a:t/>
            </a:r>
            <a:br>
              <a:rPr lang="en-US" sz="1500" dirty="0"/>
            </a:br>
            <a:r>
              <a:rPr lang="pt-BR" sz="1500" dirty="0"/>
              <a:t>a 96 </a:t>
            </a:r>
            <a:r>
              <a:rPr lang="pt-BR" sz="1500" dirty="0" err="1"/>
              <a:t>vCPUs</a:t>
            </a:r>
            <a:r>
              <a:rPr lang="pt-BR" sz="1500" dirty="0"/>
              <a:t>/384 GB de RAM</a:t>
            </a:r>
          </a:p>
        </p:txBody>
      </p:sp>
      <p:sp>
        <p:nvSpPr>
          <p:cNvPr id="49" name="Rectangle 48"/>
          <p:cNvSpPr/>
          <p:nvPr/>
        </p:nvSpPr>
        <p:spPr>
          <a:xfrm>
            <a:off x="9155563" y="2665710"/>
            <a:ext cx="2523447" cy="553998"/>
          </a:xfrm>
          <a:prstGeom prst="rect">
            <a:avLst/>
          </a:prstGeom>
        </p:spPr>
        <p:txBody>
          <a:bodyPr wrap="none" rtlCol="0">
            <a:spAutoFit/>
          </a:bodyPr>
          <a:lstStyle/>
          <a:p>
            <a:pPr algn="ctr" rtl="0"/>
            <a:r>
              <a:rPr lang="pt-BR" sz="1500" dirty="0"/>
              <a:t>2 </a:t>
            </a:r>
            <a:r>
              <a:rPr lang="pt-BR" sz="1500" dirty="0" err="1"/>
              <a:t>vCPUs</a:t>
            </a:r>
            <a:r>
              <a:rPr lang="pt-BR" sz="1500" dirty="0"/>
              <a:t>/16 GB de RAM</a:t>
            </a:r>
            <a:r>
              <a:rPr lang="en-US" sz="1500" dirty="0"/>
              <a:t/>
            </a:r>
            <a:br>
              <a:rPr lang="en-US" sz="1500" dirty="0"/>
            </a:br>
            <a:r>
              <a:rPr lang="pt-BR" sz="1500" dirty="0"/>
              <a:t>a 96 </a:t>
            </a:r>
            <a:r>
              <a:rPr lang="pt-BR" sz="1500" dirty="0" err="1"/>
              <a:t>vCPUs</a:t>
            </a:r>
            <a:r>
              <a:rPr lang="pt-BR" sz="1500" dirty="0"/>
              <a:t> 768 GB de RAM</a:t>
            </a:r>
          </a:p>
        </p:txBody>
      </p:sp>
      <p:cxnSp>
        <p:nvCxnSpPr>
          <p:cNvPr id="38" name="Straight Connector 37"/>
          <p:cNvCxnSpPr/>
          <p:nvPr/>
        </p:nvCxnSpPr>
        <p:spPr>
          <a:xfrm>
            <a:off x="5400249" y="3368996"/>
            <a:ext cx="0" cy="5901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27579" y="3368996"/>
            <a:ext cx="0" cy="5901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6"/>
          <p:cNvSpPr txBox="1">
            <a:spLocks/>
          </p:cNvSpPr>
          <p:nvPr/>
        </p:nvSpPr>
        <p:spPr>
          <a:xfrm>
            <a:off x="260785" y="3280235"/>
            <a:ext cx="2064448" cy="680184"/>
          </a:xfrm>
          <a:prstGeom prst="rect">
            <a:avLst/>
          </a:prstGeom>
          <a:solidFill>
            <a:schemeClr val="accent5">
              <a:lumMod val="20000"/>
              <a:lumOff val="80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pt-BR" sz="1800" spc="-30" dirty="0"/>
              <a:t>Redes</a:t>
            </a:r>
          </a:p>
        </p:txBody>
      </p:sp>
      <p:cxnSp>
        <p:nvCxnSpPr>
          <p:cNvPr id="17" name="Straight Connector 16"/>
          <p:cNvCxnSpPr>
            <a:cxnSpLocks/>
          </p:cNvCxnSpPr>
          <p:nvPr/>
        </p:nvCxnSpPr>
        <p:spPr>
          <a:xfrm>
            <a:off x="256678" y="3280235"/>
            <a:ext cx="11592503" cy="636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784250" y="3458745"/>
            <a:ext cx="2173993" cy="323165"/>
          </a:xfrm>
          <a:prstGeom prst="rect">
            <a:avLst/>
          </a:prstGeom>
        </p:spPr>
        <p:txBody>
          <a:bodyPr wrap="none" rtlCol="0">
            <a:spAutoFit/>
          </a:bodyPr>
          <a:lstStyle/>
          <a:p>
            <a:pPr algn="ctr" rtl="0">
              <a:spcAft>
                <a:spcPts val="1200"/>
              </a:spcAft>
            </a:pPr>
            <a:r>
              <a:rPr lang="pt-BR" sz="1500" dirty="0"/>
              <a:t>Performance moderada</a:t>
            </a:r>
          </a:p>
        </p:txBody>
      </p:sp>
      <p:sp>
        <p:nvSpPr>
          <p:cNvPr id="44" name="Rectangle 43"/>
          <p:cNvSpPr/>
          <p:nvPr/>
        </p:nvSpPr>
        <p:spPr>
          <a:xfrm>
            <a:off x="6229415" y="3458745"/>
            <a:ext cx="1648208" cy="323165"/>
          </a:xfrm>
          <a:prstGeom prst="rect">
            <a:avLst/>
          </a:prstGeom>
        </p:spPr>
        <p:txBody>
          <a:bodyPr wrap="none" rtlCol="0">
            <a:spAutoFit/>
          </a:bodyPr>
          <a:lstStyle/>
          <a:p>
            <a:pPr rtl="0"/>
            <a:r>
              <a:rPr lang="pt-BR" sz="1500"/>
              <a:t>Alta performance</a:t>
            </a:r>
          </a:p>
        </p:txBody>
      </p:sp>
      <p:sp>
        <p:nvSpPr>
          <p:cNvPr id="50" name="Rectangle 49"/>
          <p:cNvSpPr/>
          <p:nvPr/>
        </p:nvSpPr>
        <p:spPr>
          <a:xfrm>
            <a:off x="9593182" y="3458745"/>
            <a:ext cx="1648208" cy="323165"/>
          </a:xfrm>
          <a:prstGeom prst="rect">
            <a:avLst/>
          </a:prstGeom>
        </p:spPr>
        <p:txBody>
          <a:bodyPr wrap="none" rtlCol="0">
            <a:spAutoFit/>
          </a:bodyPr>
          <a:lstStyle/>
          <a:p>
            <a:pPr rtl="0"/>
            <a:r>
              <a:rPr lang="pt-BR" sz="1500"/>
              <a:t>Alta performance</a:t>
            </a:r>
          </a:p>
        </p:txBody>
      </p:sp>
      <p:sp>
        <p:nvSpPr>
          <p:cNvPr id="13" name="Text Placeholder 6"/>
          <p:cNvSpPr txBox="1">
            <a:spLocks/>
          </p:cNvSpPr>
          <p:nvPr/>
        </p:nvSpPr>
        <p:spPr>
          <a:xfrm>
            <a:off x="256678" y="3963718"/>
            <a:ext cx="2064556" cy="1083611"/>
          </a:xfrm>
          <a:prstGeom prst="rect">
            <a:avLst/>
          </a:prstGeom>
          <a:solidFill>
            <a:schemeClr val="bg1">
              <a:lumMod val="95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pt-BR" sz="1800" spc="-30" dirty="0"/>
              <a:t>Carga de </a:t>
            </a:r>
            <a:r>
              <a:rPr lang="pt-BR" sz="1800" spc="-30" dirty="0" smtClean="0"/>
              <a:t>trabalho ideal</a:t>
            </a:r>
            <a:endParaRPr lang="pt-BR" sz="1800" spc="-30" dirty="0"/>
          </a:p>
        </p:txBody>
      </p:sp>
      <p:cxnSp>
        <p:nvCxnSpPr>
          <p:cNvPr id="18" name="Straight Connector 17"/>
          <p:cNvCxnSpPr>
            <a:cxnSpLocks/>
          </p:cNvCxnSpPr>
          <p:nvPr/>
        </p:nvCxnSpPr>
        <p:spPr>
          <a:xfrm>
            <a:off x="256678" y="3959138"/>
            <a:ext cx="115162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396250" y="3959138"/>
            <a:ext cx="0" cy="10907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2539799" y="4318033"/>
            <a:ext cx="2662894" cy="323165"/>
          </a:xfrm>
          <a:prstGeom prst="rect">
            <a:avLst/>
          </a:prstGeom>
        </p:spPr>
        <p:txBody>
          <a:bodyPr wrap="square" rtlCol="0">
            <a:spAutoFit/>
          </a:bodyPr>
          <a:lstStyle/>
          <a:p>
            <a:pPr algn="ctr" rtl="0">
              <a:spcAft>
                <a:spcPts val="1200"/>
              </a:spcAft>
            </a:pPr>
            <a:r>
              <a:rPr lang="pt-BR" sz="1500" dirty="0"/>
              <a:t>Menor ou variável</a:t>
            </a:r>
          </a:p>
        </p:txBody>
      </p:sp>
      <p:sp>
        <p:nvSpPr>
          <p:cNvPr id="41" name="Rectangle 40"/>
          <p:cNvSpPr/>
          <p:nvPr/>
        </p:nvSpPr>
        <p:spPr>
          <a:xfrm>
            <a:off x="9098436" y="4055626"/>
            <a:ext cx="2637700" cy="553998"/>
          </a:xfrm>
          <a:prstGeom prst="rect">
            <a:avLst/>
          </a:prstGeom>
        </p:spPr>
        <p:txBody>
          <a:bodyPr wrap="square" rtlCol="0">
            <a:spAutoFit/>
          </a:bodyPr>
          <a:lstStyle/>
          <a:p>
            <a:pPr algn="ctr" rtl="0">
              <a:spcAft>
                <a:spcPts val="1200"/>
              </a:spcAft>
            </a:pPr>
            <a:r>
              <a:rPr lang="pt-BR" sz="1500" dirty="0"/>
              <a:t>Contagem alta de conexões e uso intenso de consultas</a:t>
            </a:r>
            <a:endParaRPr lang="en-US" sz="1500" b="1" dirty="0"/>
          </a:p>
        </p:txBody>
      </p:sp>
      <p:sp>
        <p:nvSpPr>
          <p:cNvPr id="51" name="Rectangle 50"/>
          <p:cNvSpPr/>
          <p:nvPr/>
        </p:nvSpPr>
        <p:spPr>
          <a:xfrm>
            <a:off x="5500578" y="4313382"/>
            <a:ext cx="3105882" cy="323165"/>
          </a:xfrm>
          <a:prstGeom prst="rect">
            <a:avLst/>
          </a:prstGeom>
        </p:spPr>
        <p:txBody>
          <a:bodyPr wrap="square" rtlCol="0">
            <a:spAutoFit/>
          </a:bodyPr>
          <a:lstStyle/>
          <a:p>
            <a:pPr algn="ctr" rtl="0">
              <a:spcAft>
                <a:spcPts val="1200"/>
              </a:spcAft>
            </a:pPr>
            <a:r>
              <a:rPr lang="pt-BR" sz="1500">
                <a:solidFill>
                  <a:schemeClr val="accent5"/>
                </a:solidFill>
                <a:latin typeface="Amazon Ember" panose="02000000000000000000" pitchFamily="2" charset="0"/>
                <a:ea typeface="Amazon Ember" panose="02000000000000000000" pitchFamily="2" charset="0"/>
              </a:rPr>
              <a:t>Uso intenso da CPU</a:t>
            </a:r>
          </a:p>
        </p:txBody>
      </p:sp>
      <p:cxnSp>
        <p:nvCxnSpPr>
          <p:cNvPr id="52" name="Straight Connector 51"/>
          <p:cNvCxnSpPr/>
          <p:nvPr/>
        </p:nvCxnSpPr>
        <p:spPr>
          <a:xfrm>
            <a:off x="8723580" y="3959138"/>
            <a:ext cx="0" cy="10907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6"/>
          <p:cNvSpPr txBox="1">
            <a:spLocks/>
          </p:cNvSpPr>
          <p:nvPr/>
        </p:nvSpPr>
        <p:spPr>
          <a:xfrm>
            <a:off x="256678" y="5051974"/>
            <a:ext cx="2064556" cy="1078965"/>
          </a:xfrm>
          <a:prstGeom prst="rect">
            <a:avLst/>
          </a:prstGeom>
          <a:solidFill>
            <a:schemeClr val="accent5">
              <a:lumMod val="20000"/>
              <a:lumOff val="80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pt-BR" sz="1800" spc="-30" dirty="0"/>
              <a:t>Destaques</a:t>
            </a:r>
          </a:p>
        </p:txBody>
      </p:sp>
      <p:cxnSp>
        <p:nvCxnSpPr>
          <p:cNvPr id="19" name="Straight Connector 18"/>
          <p:cNvCxnSpPr>
            <a:cxnSpLocks/>
          </p:cNvCxnSpPr>
          <p:nvPr/>
        </p:nvCxnSpPr>
        <p:spPr>
          <a:xfrm flipV="1">
            <a:off x="256678" y="5047330"/>
            <a:ext cx="11516222" cy="2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71743" y="5227534"/>
            <a:ext cx="3491087" cy="553998"/>
          </a:xfrm>
          <a:prstGeom prst="rect">
            <a:avLst/>
          </a:prstGeom>
        </p:spPr>
        <p:txBody>
          <a:bodyPr wrap="square" rtlCol="0">
            <a:spAutoFit/>
          </a:bodyPr>
          <a:lstStyle/>
          <a:p>
            <a:pPr algn="ctr" rtl="0"/>
            <a:r>
              <a:rPr lang="pt-BR" sz="1500" dirty="0"/>
              <a:t>R5 oferece até </a:t>
            </a:r>
            <a:r>
              <a:rPr lang="en-US" sz="1500" dirty="0"/>
              <a:t/>
            </a:r>
            <a:br>
              <a:rPr lang="en-US" sz="1500" dirty="0"/>
            </a:br>
            <a:r>
              <a:rPr lang="pt-BR" sz="1500" dirty="0"/>
              <a:t>96 </a:t>
            </a:r>
            <a:r>
              <a:rPr lang="pt-BR" sz="1500" dirty="0" err="1"/>
              <a:t>vCPUs</a:t>
            </a:r>
            <a:r>
              <a:rPr lang="pt-BR" sz="1500" dirty="0"/>
              <a:t> e 768 </a:t>
            </a:r>
            <a:r>
              <a:rPr lang="pt-BR" sz="1500" dirty="0" err="1"/>
              <a:t>GiB</a:t>
            </a:r>
            <a:r>
              <a:rPr lang="pt-BR" sz="1500" dirty="0"/>
              <a:t> de RAM </a:t>
            </a:r>
          </a:p>
        </p:txBody>
      </p:sp>
      <p:sp>
        <p:nvSpPr>
          <p:cNvPr id="10" name="Rectangle 9"/>
          <p:cNvSpPr/>
          <p:nvPr/>
        </p:nvSpPr>
        <p:spPr>
          <a:xfrm>
            <a:off x="5604790" y="5227534"/>
            <a:ext cx="2897459" cy="323165"/>
          </a:xfrm>
          <a:prstGeom prst="rect">
            <a:avLst/>
          </a:prstGeom>
        </p:spPr>
        <p:txBody>
          <a:bodyPr wrap="square" rtlCol="0">
            <a:spAutoFit/>
          </a:bodyPr>
          <a:lstStyle/>
          <a:p>
            <a:pPr algn="ctr" rtl="0"/>
            <a:r>
              <a:rPr lang="pt-BR" sz="1500"/>
              <a:t>M5 oferece até 96 vCPUs</a:t>
            </a:r>
          </a:p>
        </p:txBody>
      </p:sp>
      <p:cxnSp>
        <p:nvCxnSpPr>
          <p:cNvPr id="42" name="Straight Connector 41"/>
          <p:cNvCxnSpPr/>
          <p:nvPr/>
        </p:nvCxnSpPr>
        <p:spPr>
          <a:xfrm>
            <a:off x="5396250" y="5049652"/>
            <a:ext cx="0" cy="1081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348794" y="5191674"/>
            <a:ext cx="3044905" cy="784830"/>
          </a:xfrm>
          <a:prstGeom prst="rect">
            <a:avLst/>
          </a:prstGeom>
        </p:spPr>
        <p:txBody>
          <a:bodyPr wrap="square" rtlCol="0">
            <a:spAutoFit/>
          </a:bodyPr>
          <a:lstStyle/>
          <a:p>
            <a:pPr algn="ctr" rtl="0"/>
            <a:r>
              <a:rPr lang="pt-BR" sz="1500" dirty="0"/>
              <a:t>T3 tem capacidade </a:t>
            </a:r>
            <a:r>
              <a:rPr lang="pt-BR" sz="1500" dirty="0" smtClean="0"/>
              <a:t>de intermitência </a:t>
            </a:r>
            <a:r>
              <a:rPr lang="pt-BR" sz="1500" dirty="0"/>
              <a:t>acima </a:t>
            </a:r>
            <a:r>
              <a:rPr lang="pt-BR" sz="1500" dirty="0" smtClean="0"/>
              <a:t>da linha de base </a:t>
            </a:r>
            <a:r>
              <a:rPr lang="pt-BR" sz="1500" dirty="0"/>
              <a:t>para carregamento extra</a:t>
            </a:r>
          </a:p>
        </p:txBody>
      </p:sp>
      <p:cxnSp>
        <p:nvCxnSpPr>
          <p:cNvPr id="53" name="Straight Connector 52"/>
          <p:cNvCxnSpPr/>
          <p:nvPr/>
        </p:nvCxnSpPr>
        <p:spPr>
          <a:xfrm>
            <a:off x="8723580" y="5049652"/>
            <a:ext cx="0" cy="1081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93577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Amazon RDS: exemplo de caso de uso</a:t>
            </a:r>
          </a:p>
        </p:txBody>
      </p:sp>
      <p:sp>
        <p:nvSpPr>
          <p:cNvPr id="13" name="TextBox 12">
            <a:extLst>
              <a:ext uri="{FF2B5EF4-FFF2-40B4-BE49-F238E27FC236}">
                <a16:creationId xmlns:a16="http://schemas.microsoft.com/office/drawing/2014/main" id="{6D1AEA3A-E8B9-994F-81D9-FD5B90F0DA79}"/>
              </a:ext>
            </a:extLst>
          </p:cNvPr>
          <p:cNvSpPr txBox="1"/>
          <p:nvPr/>
        </p:nvSpPr>
        <p:spPr>
          <a:xfrm>
            <a:off x="2871011" y="1510916"/>
            <a:ext cx="6449978" cy="461665"/>
          </a:xfrm>
          <a:prstGeom prst="rect">
            <a:avLst/>
          </a:prstGeom>
          <a:noFill/>
        </p:spPr>
        <p:txBody>
          <a:bodyPr wrap="square" rtlCol="0">
            <a:spAutoFit/>
          </a:bodyPr>
          <a:lstStyle/>
          <a:p>
            <a:pPr algn="ctr" rtl="0"/>
            <a:r>
              <a:rPr lang="pt-BR" sz="2400"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Análise de dados</a:t>
            </a:r>
          </a:p>
        </p:txBody>
      </p:sp>
      <p:grpSp>
        <p:nvGrpSpPr>
          <p:cNvPr id="5" name="Group 4" descr="two users uploade data to an S3 bucket, the data is transformed using a number of EC2 instances and then stored in a 'new data' bucket as well as passed on to an database data store for analytics tool access.">
            <a:extLst>
              <a:ext uri="{FF2B5EF4-FFF2-40B4-BE49-F238E27FC236}">
                <a16:creationId xmlns:a16="http://schemas.microsoft.com/office/drawing/2014/main" id="{9CD3CA29-97DE-C945-A154-1A11848E1D6D}"/>
              </a:ext>
            </a:extLst>
          </p:cNvPr>
          <p:cNvGrpSpPr/>
          <p:nvPr/>
        </p:nvGrpSpPr>
        <p:grpSpPr>
          <a:xfrm>
            <a:off x="2126110" y="2753278"/>
            <a:ext cx="8183475" cy="3517866"/>
            <a:chOff x="2126110" y="2753278"/>
            <a:chExt cx="8183475" cy="3517866"/>
          </a:xfrm>
        </p:grpSpPr>
        <p:sp>
          <p:nvSpPr>
            <p:cNvPr id="72" name="Rectangle 71">
              <a:extLst>
                <a:ext uri="{FF2B5EF4-FFF2-40B4-BE49-F238E27FC236}">
                  <a16:creationId xmlns:a16="http://schemas.microsoft.com/office/drawing/2014/main" id="{334392DB-2D40-5449-8584-D42BD2DDC6CB}"/>
                </a:ext>
              </a:extLst>
            </p:cNvPr>
            <p:cNvSpPr/>
            <p:nvPr/>
          </p:nvSpPr>
          <p:spPr>
            <a:xfrm>
              <a:off x="5573474" y="2987752"/>
              <a:ext cx="1344308" cy="1821423"/>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4" name="Straight Arrow Connector 73">
              <a:extLst>
                <a:ext uri="{FF2B5EF4-FFF2-40B4-BE49-F238E27FC236}">
                  <a16:creationId xmlns:a16="http://schemas.microsoft.com/office/drawing/2014/main" id="{DA0B385E-D71C-584A-ADCB-82DBAA95B70E}"/>
                </a:ext>
              </a:extLst>
            </p:cNvPr>
            <p:cNvCxnSpPr>
              <a:cxnSpLocks/>
            </p:cNvCxnSpPr>
            <p:nvPr/>
          </p:nvCxnSpPr>
          <p:spPr>
            <a:xfrm>
              <a:off x="4583816" y="3819931"/>
              <a:ext cx="890266"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5AA583F-91CE-BD48-8FB0-AE19194548E2}"/>
                </a:ext>
              </a:extLst>
            </p:cNvPr>
            <p:cNvCxnSpPr>
              <a:cxnSpLocks/>
            </p:cNvCxnSpPr>
            <p:nvPr/>
          </p:nvCxnSpPr>
          <p:spPr>
            <a:xfrm flipV="1">
              <a:off x="7086917" y="3349525"/>
              <a:ext cx="1114304" cy="41190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AA7B180-AE0D-BD4B-B60A-2AC0102F85D3}"/>
                </a:ext>
              </a:extLst>
            </p:cNvPr>
            <p:cNvCxnSpPr>
              <a:cxnSpLocks/>
            </p:cNvCxnSpPr>
            <p:nvPr/>
          </p:nvCxnSpPr>
          <p:spPr>
            <a:xfrm>
              <a:off x="7085626" y="3967375"/>
              <a:ext cx="1115595" cy="65047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239D1A0-FB4D-AB41-B7C3-7CE7C6C3E11A}"/>
                </a:ext>
              </a:extLst>
            </p:cNvPr>
            <p:cNvCxnSpPr>
              <a:cxnSpLocks/>
            </p:cNvCxnSpPr>
            <p:nvPr/>
          </p:nvCxnSpPr>
          <p:spPr>
            <a:xfrm>
              <a:off x="3249273" y="3330927"/>
              <a:ext cx="442178" cy="30963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8E56B4E-B30F-0A4D-A693-19FAD80FA300}"/>
                </a:ext>
              </a:extLst>
            </p:cNvPr>
            <p:cNvCxnSpPr>
              <a:cxnSpLocks/>
            </p:cNvCxnSpPr>
            <p:nvPr/>
          </p:nvCxnSpPr>
          <p:spPr>
            <a:xfrm flipV="1">
              <a:off x="3189801" y="4095055"/>
              <a:ext cx="594578" cy="39511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E5AF16-1CD6-A343-A79E-44538E98B2F9}"/>
                </a:ext>
              </a:extLst>
            </p:cNvPr>
            <p:cNvSpPr txBox="1"/>
            <p:nvPr/>
          </p:nvSpPr>
          <p:spPr>
            <a:xfrm>
              <a:off x="2126110" y="5083761"/>
              <a:ext cx="1228857" cy="369012"/>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Usuários</a:t>
              </a:r>
            </a:p>
          </p:txBody>
        </p:sp>
        <p:sp>
          <p:nvSpPr>
            <p:cNvPr id="87" name="TextBox 86">
              <a:extLst>
                <a:ext uri="{FF2B5EF4-FFF2-40B4-BE49-F238E27FC236}">
                  <a16:creationId xmlns:a16="http://schemas.microsoft.com/office/drawing/2014/main" id="{B629337B-09BF-D643-89D4-99D268470665}"/>
                </a:ext>
              </a:extLst>
            </p:cNvPr>
            <p:cNvSpPr txBox="1"/>
            <p:nvPr/>
          </p:nvSpPr>
          <p:spPr>
            <a:xfrm>
              <a:off x="3574638" y="4317674"/>
              <a:ext cx="1228857"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Dados</a:t>
              </a:r>
            </a:p>
          </p:txBody>
        </p:sp>
        <p:sp>
          <p:nvSpPr>
            <p:cNvPr id="88" name="TextBox 87">
              <a:extLst>
                <a:ext uri="{FF2B5EF4-FFF2-40B4-BE49-F238E27FC236}">
                  <a16:creationId xmlns:a16="http://schemas.microsoft.com/office/drawing/2014/main" id="{53452645-6972-2D4C-875B-72830F85B3BF}"/>
                </a:ext>
              </a:extLst>
            </p:cNvPr>
            <p:cNvSpPr txBox="1"/>
            <p:nvPr/>
          </p:nvSpPr>
          <p:spPr>
            <a:xfrm>
              <a:off x="7409683" y="3576919"/>
              <a:ext cx="2671482"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Novos dados</a:t>
              </a:r>
            </a:p>
          </p:txBody>
        </p:sp>
        <p:sp>
          <p:nvSpPr>
            <p:cNvPr id="89" name="TextBox 88">
              <a:extLst>
                <a:ext uri="{FF2B5EF4-FFF2-40B4-BE49-F238E27FC236}">
                  <a16:creationId xmlns:a16="http://schemas.microsoft.com/office/drawing/2014/main" id="{AC752389-33BE-C042-915F-09027DF4135D}"/>
                </a:ext>
              </a:extLst>
            </p:cNvPr>
            <p:cNvSpPr txBox="1"/>
            <p:nvPr/>
          </p:nvSpPr>
          <p:spPr>
            <a:xfrm>
              <a:off x="5209715" y="4929160"/>
              <a:ext cx="2068692" cy="645690"/>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Transformação </a:t>
              </a:r>
              <a:r>
                <a:rPr lang="pt-BR" dirty="0" smtClean="0">
                  <a:latin typeface="Amazon Ember" panose="020B0603020204020204" pitchFamily="34" charset="0"/>
                  <a:ea typeface="Amazon Ember" panose="020B0603020204020204" pitchFamily="34" charset="0"/>
                  <a:cs typeface="Amazon Ember" panose="020B0603020204020204" pitchFamily="34" charset="0"/>
                </a:rPr>
                <a:t>de dados</a:t>
              </a:r>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0" name="TextBox 89">
              <a:extLst>
                <a:ext uri="{FF2B5EF4-FFF2-40B4-BE49-F238E27FC236}">
                  <a16:creationId xmlns:a16="http://schemas.microsoft.com/office/drawing/2014/main" id="{BC68DB4C-20F6-3842-A5EF-52C9547EABB5}"/>
                </a:ext>
              </a:extLst>
            </p:cNvPr>
            <p:cNvSpPr txBox="1"/>
            <p:nvPr/>
          </p:nvSpPr>
          <p:spPr>
            <a:xfrm>
              <a:off x="7200671" y="5070815"/>
              <a:ext cx="3108914" cy="1200329"/>
            </a:xfrm>
            <a:prstGeom prst="rect">
              <a:avLst/>
            </a:prstGeom>
            <a:noFill/>
          </p:spPr>
          <p:txBody>
            <a:bodyPr wrap="square" rtlCol="0">
              <a:spAutoFit/>
            </a:bodyPr>
            <a:lstStyle/>
            <a:p>
              <a:pPr algn="ctr" rtl="0"/>
              <a:r>
                <a:rPr lang="pt-BR" dirty="0" err="1">
                  <a:latin typeface="Amazon Ember" panose="020B0603020204020204" pitchFamily="34" charset="0"/>
                  <a:ea typeface="Amazon Ember" panose="020B0603020204020204" pitchFamily="34" charset="0"/>
                  <a:cs typeface="Amazon Ember" panose="020B0603020204020204" pitchFamily="34" charset="0"/>
                </a:rPr>
                <a:t>Datastore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el-GR" dirty="0" smtClean="0">
                  <a:latin typeface="Amazon Ember" panose="020B0603020204020204" pitchFamily="34" charset="0"/>
                  <a:ea typeface="Amazon Ember" panose="020B0603020204020204" pitchFamily="34" charset="0"/>
                  <a:cs typeface="Amazon Ember" panose="020B0603020204020204" pitchFamily="34" charset="0"/>
                </a:rPr>
                <a:t/>
              </a:r>
              <a:br>
                <a:rPr lang="el-GR" dirty="0" smtClean="0">
                  <a:latin typeface="Amazon Ember" panose="020B0603020204020204" pitchFamily="34" charset="0"/>
                  <a:ea typeface="Amazon Ember" panose="020B0603020204020204" pitchFamily="34" charset="0"/>
                  <a:cs typeface="Amazon Ember" panose="020B0603020204020204" pitchFamily="34" charset="0"/>
                </a:rPr>
              </a:br>
              <a:r>
                <a:rPr lang="pt-BR" dirty="0" smtClean="0">
                  <a:latin typeface="Amazon Ember" panose="020B0603020204020204" pitchFamily="34" charset="0"/>
                  <a:ea typeface="Amazon Ember" panose="020B0603020204020204" pitchFamily="34" charset="0"/>
                  <a:cs typeface="Amazon Ember" panose="020B0603020204020204" pitchFamily="34" charset="0"/>
                </a:rPr>
                <a:t>(por exemplo</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smtClean="0">
                  <a:latin typeface="Amazon Ember" panose="020B0603020204020204" pitchFamily="34" charset="0"/>
                  <a:ea typeface="Amazon Ember" panose="020B0603020204020204" pitchFamily="34" charset="0"/>
                  <a:cs typeface="Amazon Ember" panose="020B0603020204020204" pitchFamily="34" charset="0"/>
                </a:rPr>
                <a:t>para</a:t>
              </a:r>
              <a:r>
                <a:rPr lang="el-GR" dirty="0" smtClean="0">
                  <a:latin typeface="Amazon Ember" panose="020B0603020204020204" pitchFamily="34" charset="0"/>
                  <a:ea typeface="Amazon Ember" panose="020B0603020204020204" pitchFamily="34" charset="0"/>
                  <a:cs typeface="Amazon Ember" panose="020B0603020204020204" pitchFamily="34" charset="0"/>
                </a:rPr>
                <a:t> </a:t>
              </a:r>
              <a:r>
                <a:rPr lang="pt-BR" dirty="0" smtClean="0">
                  <a:latin typeface="Amazon Ember" panose="020B0603020204020204" pitchFamily="34" charset="0"/>
                  <a:ea typeface="Amazon Ember" panose="020B0603020204020204" pitchFamily="34" charset="0"/>
                  <a:cs typeface="Amazon Ember" panose="020B0603020204020204" pitchFamily="34" charset="0"/>
                </a:rPr>
                <a:t>acessar uma </a:t>
              </a:r>
              <a:r>
                <a:rPr lang="pt-BR" dirty="0">
                  <a:latin typeface="Amazon Ember" panose="020B0603020204020204" pitchFamily="34" charset="0"/>
                  <a:ea typeface="Amazon Ember" panose="020B0603020204020204" pitchFamily="34" charset="0"/>
                  <a:cs typeface="Amazon Ember" panose="020B0603020204020204" pitchFamily="34" charset="0"/>
                </a:rPr>
                <a:t>ferramenta de </a:t>
              </a:r>
              <a:r>
                <a:rPr lang="pt-BR" dirty="0" err="1" smtClean="0">
                  <a:latin typeface="Amazon Ember" panose="020B0603020204020204" pitchFamily="34" charset="0"/>
                  <a:ea typeface="Amazon Ember" panose="020B0603020204020204" pitchFamily="34" charset="0"/>
                  <a:cs typeface="Amazon Ember" panose="020B0603020204020204" pitchFamily="34" charset="0"/>
                </a:rPr>
                <a:t>análiseZde</a:t>
              </a:r>
              <a:r>
                <a:rPr lang="pt-BR" dirty="0" smtClean="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dados)</a:t>
              </a:r>
            </a:p>
          </p:txBody>
        </p:sp>
        <p:pic>
          <p:nvPicPr>
            <p:cNvPr id="24" name="Graphic 23">
              <a:extLst>
                <a:ext uri="{FF2B5EF4-FFF2-40B4-BE49-F238E27FC236}">
                  <a16:creationId xmlns:a16="http://schemas.microsoft.com/office/drawing/2014/main" id="{FC92C598-A1FC-5649-A9C5-EB7FB425F1B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313662" y="4240702"/>
              <a:ext cx="830113" cy="830113"/>
            </a:xfrm>
            <a:prstGeom prst="rect">
              <a:avLst/>
            </a:prstGeom>
          </p:spPr>
        </p:pic>
        <p:pic>
          <p:nvPicPr>
            <p:cNvPr id="25" name="Graphic 24">
              <a:extLst>
                <a:ext uri="{FF2B5EF4-FFF2-40B4-BE49-F238E27FC236}">
                  <a16:creationId xmlns:a16="http://schemas.microsoft.com/office/drawing/2014/main" id="{EE13A986-3EEA-4647-8B69-5E4F071B691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406256" y="2816977"/>
              <a:ext cx="638020" cy="638020"/>
            </a:xfrm>
            <a:prstGeom prst="rect">
              <a:avLst/>
            </a:prstGeom>
          </p:spPr>
        </p:pic>
        <p:pic>
          <p:nvPicPr>
            <p:cNvPr id="27" name="Graphic 26">
              <a:extLst>
                <a:ext uri="{FF2B5EF4-FFF2-40B4-BE49-F238E27FC236}">
                  <a16:creationId xmlns:a16="http://schemas.microsoft.com/office/drawing/2014/main" id="{D4E805CC-61D3-3C49-BD6E-1027C7CDBE3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421529" y="4171155"/>
              <a:ext cx="638020" cy="638020"/>
            </a:xfrm>
            <a:prstGeom prst="rect">
              <a:avLst/>
            </a:prstGeom>
          </p:spPr>
        </p:pic>
        <p:pic>
          <p:nvPicPr>
            <p:cNvPr id="28" name="Graphic 27">
              <a:extLst>
                <a:ext uri="{FF2B5EF4-FFF2-40B4-BE49-F238E27FC236}">
                  <a16:creationId xmlns:a16="http://schemas.microsoft.com/office/drawing/2014/main" id="{3D2B5386-2B93-BF42-8CB1-44A39940E47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863956" y="3485743"/>
              <a:ext cx="772127" cy="772127"/>
            </a:xfrm>
            <a:prstGeom prst="rect">
              <a:avLst/>
            </a:prstGeom>
          </p:spPr>
        </p:pic>
        <p:pic>
          <p:nvPicPr>
            <p:cNvPr id="29" name="Graphic 28">
              <a:extLst>
                <a:ext uri="{FF2B5EF4-FFF2-40B4-BE49-F238E27FC236}">
                  <a16:creationId xmlns:a16="http://schemas.microsoft.com/office/drawing/2014/main" id="{2BDCDB45-0CD2-C147-A5C7-1D8FF6851F3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369065" y="2753278"/>
              <a:ext cx="772127" cy="772127"/>
            </a:xfrm>
            <a:prstGeom prst="rect">
              <a:avLst/>
            </a:prstGeom>
          </p:spPr>
        </p:pic>
        <p:pic>
          <p:nvPicPr>
            <p:cNvPr id="30" name="Graphic 29">
              <a:extLst>
                <a:ext uri="{FF2B5EF4-FFF2-40B4-BE49-F238E27FC236}">
                  <a16:creationId xmlns:a16="http://schemas.microsoft.com/office/drawing/2014/main" id="{D7C053E6-ACF6-7142-ADBA-930D4DFD3FB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685683" y="3261553"/>
              <a:ext cx="1116756" cy="1116756"/>
            </a:xfrm>
            <a:prstGeom prst="rect">
              <a:avLst/>
            </a:prstGeom>
          </p:spPr>
        </p:pic>
      </p:grpSp>
    </p:spTree>
    <p:custDataLst>
      <p:tags r:id="rId1"/>
    </p:custDataLst>
    <p:extLst>
      <p:ext uri="{BB962C8B-B14F-4D97-AF65-F5344CB8AC3E}">
        <p14:creationId xmlns:p14="http://schemas.microsoft.com/office/powerpoint/2010/main" val="1934395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991766"/>
            <a:ext cx="4268647" cy="3144242"/>
          </a:xfrm>
        </p:spPr>
        <p:txBody>
          <a:bodyPr rtlCol="0">
            <a:noAutofit/>
          </a:bodyPr>
          <a:lstStyle/>
          <a:p>
            <a:pPr rtl="0"/>
            <a:r>
              <a:rPr lang="pt-BR" sz="3600" dirty="0">
                <a:latin typeface="+mj-lt"/>
              </a:rPr>
              <a:t>Módulo 5 - Laboratório guiado: Criar um banco </a:t>
            </a:r>
            <a:r>
              <a:rPr lang="pt-BR" sz="3600" dirty="0" smtClean="0">
                <a:latin typeface="+mj-lt"/>
              </a:rPr>
              <a:t>de dados </a:t>
            </a:r>
            <a:r>
              <a:rPr lang="pt-BR" sz="3600" dirty="0">
                <a:latin typeface="+mj-lt"/>
              </a:rPr>
              <a:t>do </a:t>
            </a:r>
            <a:r>
              <a:rPr lang="pt-BR" sz="3600" dirty="0" err="1">
                <a:latin typeface="+mj-lt"/>
              </a:rPr>
              <a:t>Amazon</a:t>
            </a:r>
            <a:r>
              <a:rPr lang="pt-BR" sz="3600" dirty="0">
                <a:latin typeface="+mj-lt"/>
              </a:rPr>
              <a:t> RDS</a:t>
            </a:r>
            <a:endParaRPr lang="en-US" sz="3600" dirty="0">
              <a:latin typeface="+mj-lt"/>
            </a:endParaRPr>
          </a:p>
        </p:txBody>
      </p:sp>
      <p:pic>
        <p:nvPicPr>
          <p:cNvPr id="6" name="Content Placeholder 3">
            <a:extLst>
              <a:ext uri="{FF2B5EF4-FFF2-40B4-BE49-F238E27FC236}">
                <a16:creationId xmlns:a16="http://schemas.microsoft.com/office/drawing/2014/main" id="{6026DF08-A5D5-AE44-9352-01256F5C0C0D}"/>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29655"/>
            <a:ext cx="5767388" cy="3983831"/>
          </a:xfrm>
          <a:prstGeom prst="rect">
            <a:avLst/>
          </a:prstGeom>
        </p:spPr>
      </p:pic>
    </p:spTree>
    <p:custDataLst>
      <p:tags r:id="rId1"/>
    </p:custDataLst>
    <p:extLst>
      <p:ext uri="{BB962C8B-B14F-4D97-AF65-F5344CB8AC3E}">
        <p14:creationId xmlns:p14="http://schemas.microsoft.com/office/powerpoint/2010/main" val="3694192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E948B5-5762-384E-9ACD-4E86BAA4A1F5}"/>
              </a:ext>
            </a:extLst>
          </p:cNvPr>
          <p:cNvSpPr>
            <a:spLocks noGrp="1"/>
          </p:cNvSpPr>
          <p:nvPr>
            <p:ph type="title"/>
          </p:nvPr>
        </p:nvSpPr>
        <p:spPr/>
        <p:txBody>
          <a:bodyPr rtlCol="0"/>
          <a:lstStyle/>
          <a:p>
            <a:pPr rtl="0"/>
            <a:r>
              <a:rPr lang="pt-BR"/>
              <a:t>Laboratório guiado: Tarefas</a:t>
            </a:r>
          </a:p>
        </p:txBody>
      </p:sp>
      <p:sp>
        <p:nvSpPr>
          <p:cNvPr id="22" name="Content Placeholder 21">
            <a:extLst>
              <a:ext uri="{FF2B5EF4-FFF2-40B4-BE49-F238E27FC236}">
                <a16:creationId xmlns:a16="http://schemas.microsoft.com/office/drawing/2014/main" id="{21F94977-AE7C-9F4C-9478-EF6C07581302}"/>
              </a:ext>
            </a:extLst>
          </p:cNvPr>
          <p:cNvSpPr>
            <a:spLocks noGrp="1"/>
          </p:cNvSpPr>
          <p:nvPr>
            <p:ph idx="1"/>
          </p:nvPr>
        </p:nvSpPr>
        <p:spPr>
          <a:xfrm>
            <a:off x="419100" y="1689651"/>
            <a:ext cx="5735455" cy="4487311"/>
          </a:xfrm>
        </p:spPr>
        <p:txBody>
          <a:bodyPr rtlCol="0"/>
          <a:lstStyle/>
          <a:p>
            <a:pPr marL="514350" indent="-514350" rtl="0">
              <a:buFont typeface="+mj-lt"/>
              <a:buAutoNum type="arabicPeriod"/>
            </a:pPr>
            <a:r>
              <a:rPr lang="pt-BR" dirty="0"/>
              <a:t>Criar um banco de dados </a:t>
            </a:r>
            <a:r>
              <a:rPr lang="pt-BR" dirty="0" smtClean="0"/>
              <a:t>do</a:t>
            </a:r>
            <a:r>
              <a:rPr lang="el-GR" dirty="0" smtClean="0"/>
              <a:t> </a:t>
            </a:r>
            <a:r>
              <a:rPr lang="pt-BR" dirty="0" err="1" smtClean="0"/>
              <a:t>Amazon</a:t>
            </a:r>
            <a:r>
              <a:rPr lang="pt-BR" dirty="0" smtClean="0"/>
              <a:t> </a:t>
            </a:r>
            <a:r>
              <a:rPr lang="pt-BR" dirty="0"/>
              <a:t>RDS</a:t>
            </a:r>
          </a:p>
          <a:p>
            <a:pPr marL="514350" indent="-514350" rtl="0">
              <a:buFont typeface="+mj-lt"/>
              <a:buAutoNum type="arabicPeriod"/>
            </a:pPr>
            <a:r>
              <a:rPr lang="pt-BR" dirty="0"/>
              <a:t>Configurar a comunicação </a:t>
            </a:r>
            <a:r>
              <a:rPr lang="pt-BR" dirty="0" smtClean="0"/>
              <a:t>de aplicações </a:t>
            </a:r>
            <a:r>
              <a:rPr lang="pt-BR" dirty="0"/>
              <a:t>Web com uma instância de banco de dados</a:t>
            </a:r>
          </a:p>
        </p:txBody>
      </p:sp>
      <p:grpSp>
        <p:nvGrpSpPr>
          <p:cNvPr id="38" name="Group 37" descr="An app server is in a public subnet and an RDS instance is in a private subnet in the same AZ - they can communicate.">
            <a:extLst>
              <a:ext uri="{FF2B5EF4-FFF2-40B4-BE49-F238E27FC236}">
                <a16:creationId xmlns:a16="http://schemas.microsoft.com/office/drawing/2014/main" id="{DA473999-B080-284B-8873-6DC1C6CF7C67}"/>
              </a:ext>
            </a:extLst>
          </p:cNvPr>
          <p:cNvGrpSpPr/>
          <p:nvPr/>
        </p:nvGrpSpPr>
        <p:grpSpPr>
          <a:xfrm>
            <a:off x="6507667" y="1926086"/>
            <a:ext cx="5044066" cy="4014439"/>
            <a:chOff x="6307872" y="1739591"/>
            <a:chExt cx="5044066" cy="4014439"/>
          </a:xfrm>
        </p:grpSpPr>
        <p:sp>
          <p:nvSpPr>
            <p:cNvPr id="8" name="Rectangle 7">
              <a:extLst>
                <a:ext uri="{FF2B5EF4-FFF2-40B4-BE49-F238E27FC236}">
                  <a16:creationId xmlns:a16="http://schemas.microsoft.com/office/drawing/2014/main" id="{F524B46C-CC27-3448-8D2F-F69E6F3E6729}"/>
                </a:ext>
              </a:extLst>
            </p:cNvPr>
            <p:cNvSpPr/>
            <p:nvPr/>
          </p:nvSpPr>
          <p:spPr>
            <a:xfrm>
              <a:off x="6314219" y="1739591"/>
              <a:ext cx="5037719" cy="401443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ln w="0"/>
                  <a:solidFill>
                    <a:schemeClr val="accent5"/>
                  </a:solidFill>
                </a:rPr>
                <a:t>Lab VPC</a:t>
              </a:r>
            </a:p>
          </p:txBody>
        </p:sp>
        <p:pic>
          <p:nvPicPr>
            <p:cNvPr id="9" name="Graphic 8">
              <a:extLst>
                <a:ext uri="{FF2B5EF4-FFF2-40B4-BE49-F238E27FC236}">
                  <a16:creationId xmlns:a16="http://schemas.microsoft.com/office/drawing/2014/main" id="{165A2E33-31A4-7F46-AF47-98DF843ED11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07872" y="1739592"/>
              <a:ext cx="330200" cy="330200"/>
            </a:xfrm>
            <a:prstGeom prst="rect">
              <a:avLst/>
            </a:prstGeom>
          </p:spPr>
        </p:pic>
        <p:sp>
          <p:nvSpPr>
            <p:cNvPr id="10" name="Rectangle 9">
              <a:extLst>
                <a:ext uri="{FF2B5EF4-FFF2-40B4-BE49-F238E27FC236}">
                  <a16:creationId xmlns:a16="http://schemas.microsoft.com/office/drawing/2014/main" id="{4B098429-FEB2-CF43-9FA5-C02FCF765B27}"/>
                </a:ext>
              </a:extLst>
            </p:cNvPr>
            <p:cNvSpPr/>
            <p:nvPr/>
          </p:nvSpPr>
          <p:spPr>
            <a:xfrm>
              <a:off x="6708945" y="2614714"/>
              <a:ext cx="2120959" cy="155128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400" spc="-40" dirty="0" err="1" smtClean="0">
                  <a:solidFill>
                    <a:schemeClr val="accent5"/>
                  </a:solidFill>
                </a:rPr>
                <a:t>Sub-rede</a:t>
              </a:r>
              <a:r>
                <a:rPr lang="pt-BR" sz="1400" spc="-40" dirty="0">
                  <a:solidFill>
                    <a:schemeClr val="accent5"/>
                  </a:solidFill>
                </a:rPr>
                <a:t> </a:t>
              </a:r>
              <a:r>
                <a:rPr lang="pt-BR" sz="1400" spc="-40" dirty="0" smtClean="0">
                  <a:solidFill>
                    <a:schemeClr val="accent5"/>
                  </a:solidFill>
                </a:rPr>
                <a:t>pública </a:t>
              </a:r>
              <a:r>
                <a:rPr lang="pt-BR" sz="1400" spc="-40" dirty="0">
                  <a:solidFill>
                    <a:schemeClr val="accent5"/>
                  </a:solidFill>
                </a:rPr>
                <a:t>1</a:t>
              </a:r>
            </a:p>
            <a:p>
              <a:pPr algn="l" rtl="0"/>
              <a:r>
                <a:rPr lang="pt-BR" sz="1400" dirty="0">
                  <a:solidFill>
                    <a:schemeClr val="accent5"/>
                  </a:solidFill>
                </a:rPr>
                <a:t>10.0.0.0/24</a:t>
              </a:r>
            </a:p>
          </p:txBody>
        </p:sp>
        <p:pic>
          <p:nvPicPr>
            <p:cNvPr id="11" name="Graphic 10">
              <a:extLst>
                <a:ext uri="{FF2B5EF4-FFF2-40B4-BE49-F238E27FC236}">
                  <a16:creationId xmlns:a16="http://schemas.microsoft.com/office/drawing/2014/main" id="{CFFC7929-5F63-5D44-9BD9-34092F3DFAD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737598" y="2612355"/>
              <a:ext cx="274320" cy="274320"/>
            </a:xfrm>
            <a:prstGeom prst="rect">
              <a:avLst/>
            </a:prstGeom>
          </p:spPr>
        </p:pic>
        <p:sp>
          <p:nvSpPr>
            <p:cNvPr id="12" name="Rectangle 11">
              <a:extLst>
                <a:ext uri="{FF2B5EF4-FFF2-40B4-BE49-F238E27FC236}">
                  <a16:creationId xmlns:a16="http://schemas.microsoft.com/office/drawing/2014/main" id="{EA507343-54EA-8A44-AA87-7EC4EA17E530}"/>
                </a:ext>
              </a:extLst>
            </p:cNvPr>
            <p:cNvSpPr/>
            <p:nvPr/>
          </p:nvSpPr>
          <p:spPr>
            <a:xfrm>
              <a:off x="6800352" y="4754505"/>
              <a:ext cx="1920015" cy="60991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algn="l" rtl="0"/>
              <a:r>
                <a:rPr lang="pt-BR" sz="1400" dirty="0" err="1">
                  <a:solidFill>
                    <a:schemeClr val="accent5"/>
                  </a:solidFill>
                </a:rPr>
                <a:t>Sub-rede</a:t>
              </a:r>
              <a:r>
                <a:rPr lang="pt-BR" sz="1400" dirty="0">
                  <a:solidFill>
                    <a:schemeClr val="accent5"/>
                  </a:solidFill>
                </a:rPr>
                <a:t> pública 2</a:t>
              </a:r>
            </a:p>
          </p:txBody>
        </p:sp>
        <p:pic>
          <p:nvPicPr>
            <p:cNvPr id="13" name="Graphic 12">
              <a:extLst>
                <a:ext uri="{FF2B5EF4-FFF2-40B4-BE49-F238E27FC236}">
                  <a16:creationId xmlns:a16="http://schemas.microsoft.com/office/drawing/2014/main" id="{D36F40EA-1841-384F-9AA3-22D99EAF46A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800353" y="4752147"/>
              <a:ext cx="274320" cy="274320"/>
            </a:xfrm>
            <a:prstGeom prst="rect">
              <a:avLst/>
            </a:prstGeom>
          </p:spPr>
        </p:pic>
        <p:sp>
          <p:nvSpPr>
            <p:cNvPr id="14" name="Rectangle 13">
              <a:extLst>
                <a:ext uri="{FF2B5EF4-FFF2-40B4-BE49-F238E27FC236}">
                  <a16:creationId xmlns:a16="http://schemas.microsoft.com/office/drawing/2014/main" id="{8AE37A3C-5FCB-2C42-AD5F-7A65569C7E7C}"/>
                </a:ext>
              </a:extLst>
            </p:cNvPr>
            <p:cNvSpPr/>
            <p:nvPr/>
          </p:nvSpPr>
          <p:spPr>
            <a:xfrm>
              <a:off x="8928085" y="2612355"/>
              <a:ext cx="2086967" cy="155128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400" spc="-50" dirty="0" err="1">
                  <a:solidFill>
                    <a:schemeClr val="accent3"/>
                  </a:solidFill>
                </a:rPr>
                <a:t>Sub-rede</a:t>
              </a:r>
              <a:r>
                <a:rPr lang="pt-BR" sz="1400" spc="-50" dirty="0">
                  <a:solidFill>
                    <a:schemeClr val="accent3"/>
                  </a:solidFill>
                </a:rPr>
                <a:t> privada 1</a:t>
              </a:r>
            </a:p>
            <a:p>
              <a:pPr algn="l" rtl="0"/>
              <a:r>
                <a:rPr lang="pt-BR" sz="1400" dirty="0">
                  <a:solidFill>
                    <a:schemeClr val="accent3"/>
                  </a:solidFill>
                </a:rPr>
                <a:t>10.0.2.0/23</a:t>
              </a:r>
            </a:p>
          </p:txBody>
        </p:sp>
        <p:pic>
          <p:nvPicPr>
            <p:cNvPr id="15" name="Graphic 14">
              <a:extLst>
                <a:ext uri="{FF2B5EF4-FFF2-40B4-BE49-F238E27FC236}">
                  <a16:creationId xmlns:a16="http://schemas.microsoft.com/office/drawing/2014/main" id="{8B4C9098-1619-544F-B6D7-FC999CB21DD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912128" y="2622746"/>
              <a:ext cx="274320" cy="274320"/>
            </a:xfrm>
            <a:prstGeom prst="rect">
              <a:avLst/>
            </a:prstGeom>
          </p:spPr>
        </p:pic>
        <p:sp>
          <p:nvSpPr>
            <p:cNvPr id="16" name="Rectangle 15">
              <a:extLst>
                <a:ext uri="{FF2B5EF4-FFF2-40B4-BE49-F238E27FC236}">
                  <a16:creationId xmlns:a16="http://schemas.microsoft.com/office/drawing/2014/main" id="{024CC539-A3E9-E64D-8883-F9DF58932C98}"/>
                </a:ext>
              </a:extLst>
            </p:cNvPr>
            <p:cNvSpPr/>
            <p:nvPr/>
          </p:nvSpPr>
          <p:spPr>
            <a:xfrm>
              <a:off x="8928085" y="4752147"/>
              <a:ext cx="1920015" cy="60811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0" bIns="45720" numCol="1" spcCol="0" rtlCol="0" fromWordArt="0" anchor="t" anchorCtr="0" forceAA="0" compatLnSpc="1">
              <a:prstTxWarp prst="textNoShape">
                <a:avLst/>
              </a:prstTxWarp>
              <a:noAutofit/>
            </a:bodyPr>
            <a:lstStyle/>
            <a:p>
              <a:pPr algn="l" rtl="0"/>
              <a:r>
                <a:rPr lang="pt-BR" sz="1400">
                  <a:solidFill>
                    <a:schemeClr val="accent3"/>
                  </a:solidFill>
                </a:rPr>
                <a:t>Sub-rede privada 2</a:t>
              </a:r>
            </a:p>
          </p:txBody>
        </p:sp>
        <p:pic>
          <p:nvPicPr>
            <p:cNvPr id="17" name="Graphic 16">
              <a:extLst>
                <a:ext uri="{FF2B5EF4-FFF2-40B4-BE49-F238E27FC236}">
                  <a16:creationId xmlns:a16="http://schemas.microsoft.com/office/drawing/2014/main" id="{0E19F191-A16A-3941-9142-F52ACB853D5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928086" y="4749788"/>
              <a:ext cx="274320" cy="274320"/>
            </a:xfrm>
            <a:prstGeom prst="rect">
              <a:avLst/>
            </a:prstGeom>
          </p:spPr>
        </p:pic>
        <p:pic>
          <p:nvPicPr>
            <p:cNvPr id="18" name="Graphic 17">
              <a:extLst>
                <a:ext uri="{FF2B5EF4-FFF2-40B4-BE49-F238E27FC236}">
                  <a16:creationId xmlns:a16="http://schemas.microsoft.com/office/drawing/2014/main" id="{A6D7293E-BF06-764A-8A7C-1845380B0E7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20832" y="3139559"/>
              <a:ext cx="469900" cy="469900"/>
            </a:xfrm>
            <a:prstGeom prst="rect">
              <a:avLst/>
            </a:prstGeom>
          </p:spPr>
        </p:pic>
        <p:sp>
          <p:nvSpPr>
            <p:cNvPr id="19" name="TextBox 18">
              <a:extLst>
                <a:ext uri="{FF2B5EF4-FFF2-40B4-BE49-F238E27FC236}">
                  <a16:creationId xmlns:a16="http://schemas.microsoft.com/office/drawing/2014/main" id="{42AFA784-1717-CB43-A70A-3B314F89EEE3}"/>
                </a:ext>
              </a:extLst>
            </p:cNvPr>
            <p:cNvSpPr txBox="1"/>
            <p:nvPr/>
          </p:nvSpPr>
          <p:spPr>
            <a:xfrm>
              <a:off x="6667503" y="3566620"/>
              <a:ext cx="2153992" cy="523220"/>
            </a:xfrm>
            <a:prstGeom prst="rect">
              <a:avLst/>
            </a:prstGeom>
            <a:noFill/>
          </p:spPr>
          <p:txBody>
            <a:bodyPr wrap="square" rtlCol="0">
              <a:spAutoFit/>
            </a:bodyPr>
            <a:lstStyle/>
            <a:p>
              <a:pPr algn="ctr" rtl="0"/>
              <a:r>
                <a:rPr lang="pt-BR" sz="1400" dirty="0"/>
                <a:t>Servidor de aplicações </a:t>
              </a:r>
              <a:r>
                <a:rPr lang="pt-BR" sz="1400" dirty="0" smtClean="0"/>
                <a:t>na instância </a:t>
              </a:r>
              <a:r>
                <a:rPr lang="pt-BR" sz="1400" dirty="0"/>
                <a:t>do EC2</a:t>
              </a:r>
            </a:p>
          </p:txBody>
        </p:sp>
        <p:sp>
          <p:nvSpPr>
            <p:cNvPr id="20" name="TextBox 19">
              <a:extLst>
                <a:ext uri="{FF2B5EF4-FFF2-40B4-BE49-F238E27FC236}">
                  <a16:creationId xmlns:a16="http://schemas.microsoft.com/office/drawing/2014/main" id="{156F22D1-FF6B-5547-B505-59F0AD8C63AB}"/>
                </a:ext>
              </a:extLst>
            </p:cNvPr>
            <p:cNvSpPr txBox="1"/>
            <p:nvPr/>
          </p:nvSpPr>
          <p:spPr>
            <a:xfrm>
              <a:off x="8829905" y="3597945"/>
              <a:ext cx="2267585" cy="523220"/>
            </a:xfrm>
            <a:prstGeom prst="rect">
              <a:avLst/>
            </a:prstGeom>
            <a:noFill/>
          </p:spPr>
          <p:txBody>
            <a:bodyPr wrap="square" rtlCol="0">
              <a:spAutoFit/>
            </a:bodyPr>
            <a:lstStyle/>
            <a:p>
              <a:pPr algn="ctr" rtl="0"/>
              <a:r>
                <a:rPr lang="pt-BR" sz="1400" spc="-20" dirty="0"/>
                <a:t>Instância de banco de </a:t>
              </a:r>
              <a:r>
                <a:rPr lang="pt-BR" sz="1400" spc="-20" dirty="0" smtClean="0"/>
                <a:t>dados do </a:t>
              </a:r>
              <a:r>
                <a:rPr lang="pt-BR" sz="1400" spc="-20" dirty="0" err="1"/>
                <a:t>Amazon</a:t>
              </a:r>
              <a:r>
                <a:rPr lang="pt-BR" sz="1400" spc="-20" dirty="0"/>
                <a:t> RDS</a:t>
              </a:r>
            </a:p>
          </p:txBody>
        </p:sp>
        <p:pic>
          <p:nvPicPr>
            <p:cNvPr id="21" name="Graphic 20">
              <a:extLst>
                <a:ext uri="{FF2B5EF4-FFF2-40B4-BE49-F238E27FC236}">
                  <a16:creationId xmlns:a16="http://schemas.microsoft.com/office/drawing/2014/main" id="{52AAFFAE-5295-1945-828D-DC9E6AFC075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682270" y="3142522"/>
              <a:ext cx="469900" cy="469900"/>
            </a:xfrm>
            <a:prstGeom prst="rect">
              <a:avLst/>
            </a:prstGeom>
          </p:spPr>
        </p:pic>
        <p:cxnSp>
          <p:nvCxnSpPr>
            <p:cNvPr id="28" name="Elbow Connector 27">
              <a:extLst>
                <a:ext uri="{FF2B5EF4-FFF2-40B4-BE49-F238E27FC236}">
                  <a16:creationId xmlns:a16="http://schemas.microsoft.com/office/drawing/2014/main" id="{B43F255A-9930-C74E-9947-1827486BEB65}"/>
                </a:ext>
              </a:extLst>
            </p:cNvPr>
            <p:cNvCxnSpPr>
              <a:cxnSpLocks/>
              <a:stCxn id="18" idx="3"/>
              <a:endCxn id="21" idx="1"/>
            </p:cNvCxnSpPr>
            <p:nvPr/>
          </p:nvCxnSpPr>
          <p:spPr>
            <a:xfrm>
              <a:off x="7890732" y="3374509"/>
              <a:ext cx="1791538" cy="2963"/>
            </a:xfrm>
            <a:prstGeom prst="bentConnector3">
              <a:avLst>
                <a:gd name="adj1" fmla="val 50000"/>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EB97B33-6A92-0C4D-9C2E-91F1EF3AE16B}"/>
                </a:ext>
              </a:extLst>
            </p:cNvPr>
            <p:cNvSpPr/>
            <p:nvPr/>
          </p:nvSpPr>
          <p:spPr>
            <a:xfrm>
              <a:off x="6605611" y="2200297"/>
              <a:ext cx="4491881" cy="208177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a:solidFill>
                    <a:schemeClr val="accent3"/>
                  </a:solidFill>
                </a:rPr>
                <a:t>Zona de disponibilidade</a:t>
              </a:r>
            </a:p>
          </p:txBody>
        </p:sp>
        <p:sp>
          <p:nvSpPr>
            <p:cNvPr id="37" name="Rectangle 36">
              <a:extLst>
                <a:ext uri="{FF2B5EF4-FFF2-40B4-BE49-F238E27FC236}">
                  <a16:creationId xmlns:a16="http://schemas.microsoft.com/office/drawing/2014/main" id="{E7D57454-B45F-5A44-A886-D5543B80DCEB}"/>
                </a:ext>
              </a:extLst>
            </p:cNvPr>
            <p:cNvSpPr/>
            <p:nvPr/>
          </p:nvSpPr>
          <p:spPr>
            <a:xfrm>
              <a:off x="6605611" y="4401065"/>
              <a:ext cx="4491880" cy="1143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dirty="0">
                  <a:solidFill>
                    <a:schemeClr val="accent3"/>
                  </a:solidFill>
                </a:rPr>
                <a:t>Zona de disponibilidade</a:t>
              </a:r>
            </a:p>
          </p:txBody>
        </p:sp>
      </p:grpSp>
    </p:spTree>
    <p:custDataLst>
      <p:tags r:id="rId1"/>
    </p:custDataLst>
    <p:extLst>
      <p:ext uri="{BB962C8B-B14F-4D97-AF65-F5344CB8AC3E}">
        <p14:creationId xmlns:p14="http://schemas.microsoft.com/office/powerpoint/2010/main" val="3572505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649833" y="2172918"/>
            <a:ext cx="5287471" cy="3770682"/>
          </a:xfrm>
        </p:spPr>
        <p:txBody>
          <a:bodyPr rtlCol="0"/>
          <a:lstStyle/>
          <a:p>
            <a:pPr rtl="0"/>
            <a:r>
              <a:rPr lang="pt-BR" spc="-20" dirty="0">
                <a:solidFill>
                  <a:srgbClr val="FFFFFF"/>
                </a:solidFill>
                <a:ea typeface="Amazon Ember" panose="02000000000000000000" pitchFamily="2" charset="0"/>
              </a:rPr>
              <a:t>Iniciar o Módulo 5 - Laboratório guiado: Criar um banco de dados do </a:t>
            </a:r>
            <a:r>
              <a:rPr lang="pt-BR" spc="-20" dirty="0" err="1">
                <a:solidFill>
                  <a:srgbClr val="FFFFFF"/>
                </a:solidFill>
                <a:ea typeface="Amazon Ember" panose="02000000000000000000" pitchFamily="2" charset="0"/>
              </a:rPr>
              <a:t>Amazon</a:t>
            </a:r>
            <a:r>
              <a:rPr lang="pt-BR" spc="-20" dirty="0">
                <a:solidFill>
                  <a:srgbClr val="FFFFFF"/>
                </a:solidFill>
                <a:ea typeface="Amazon Ember" panose="02000000000000000000" pitchFamily="2" charset="0"/>
              </a:rPr>
              <a:t> RDS </a:t>
            </a:r>
            <a:endParaRPr lang="en-US" spc="-2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253613" y="1225074"/>
            <a:ext cx="2917554"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20 minutos</a:t>
            </a:r>
          </a:p>
        </p:txBody>
      </p:sp>
    </p:spTree>
    <p:custDataLst>
      <p:tags r:id="rId1"/>
    </p:custDataLst>
    <p:extLst>
      <p:ext uri="{BB962C8B-B14F-4D97-AF65-F5344CB8AC3E}">
        <p14:creationId xmlns:p14="http://schemas.microsoft.com/office/powerpoint/2010/main" val="1922240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spc="-20" dirty="0">
                <a:latin typeface="+mj-lt"/>
              </a:rPr>
              <a:t>Resumo do laboratório guiado: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1667317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641713" cy="474119"/>
          </a:xfrm>
        </p:spPr>
        <p:txBody>
          <a:bodyPr rtlCol="0"/>
          <a:lstStyle/>
          <a:p>
            <a:pPr rtl="0"/>
            <a:r>
              <a:rPr lang="pt-BR"/>
              <a:t>Implantação Multi-AZ para alta disponibilidade</a:t>
            </a:r>
          </a:p>
        </p:txBody>
      </p:sp>
      <p:sp>
        <p:nvSpPr>
          <p:cNvPr id="9" name="Content Placeholder 8"/>
          <p:cNvSpPr>
            <a:spLocks noGrp="1"/>
          </p:cNvSpPr>
          <p:nvPr>
            <p:ph idx="1"/>
          </p:nvPr>
        </p:nvSpPr>
        <p:spPr>
          <a:xfrm>
            <a:off x="330199" y="1528175"/>
            <a:ext cx="6026993" cy="4648788"/>
          </a:xfrm>
        </p:spPr>
        <p:txBody>
          <a:bodyPr rtlCol="0"/>
          <a:lstStyle/>
          <a:p>
            <a:pPr marL="0" indent="0" rtl="0">
              <a:buNone/>
            </a:pPr>
            <a:r>
              <a:rPr lang="pt-BR" dirty="0"/>
              <a:t>Benefícios</a:t>
            </a:r>
          </a:p>
          <a:p>
            <a:pPr lvl="1" rtl="0"/>
            <a:r>
              <a:rPr lang="pt-BR" sz="2000" dirty="0"/>
              <a:t>Maior durabilidade</a:t>
            </a:r>
          </a:p>
          <a:p>
            <a:pPr lvl="1" rtl="0"/>
            <a:r>
              <a:rPr lang="pt-BR" sz="2000" dirty="0"/>
              <a:t>Maior disponibilidade</a:t>
            </a:r>
          </a:p>
          <a:p>
            <a:pPr lvl="1" rtl="0"/>
            <a:r>
              <a:rPr lang="pt-BR" sz="2000" dirty="0" err="1"/>
              <a:t>Failover</a:t>
            </a:r>
            <a:r>
              <a:rPr lang="pt-BR" sz="2000" dirty="0"/>
              <a:t> para espera</a:t>
            </a:r>
            <a:r>
              <a:rPr lang="en-US" sz="2000" dirty="0" smtClean="0"/>
              <a:t/>
            </a:r>
            <a:br>
              <a:rPr lang="en-US" sz="2000" dirty="0" smtClean="0"/>
            </a:br>
            <a:r>
              <a:rPr lang="pt-BR" sz="2000" dirty="0"/>
              <a:t>ocorre automaticamente</a:t>
            </a:r>
          </a:p>
          <a:p>
            <a:pPr lvl="1" rtl="0"/>
            <a:endParaRPr lang="en-US" sz="2000" dirty="0"/>
          </a:p>
          <a:p>
            <a:pPr lvl="1" rtl="0"/>
            <a:endParaRPr lang="en-US" sz="2000" dirty="0"/>
          </a:p>
          <a:p>
            <a:pPr marL="0" indent="0" rtl="0">
              <a:buNone/>
            </a:pPr>
            <a:r>
              <a:rPr lang="pt-BR" dirty="0"/>
              <a:t>Condições de </a:t>
            </a:r>
            <a:r>
              <a:rPr lang="pt-BR" dirty="0" err="1"/>
              <a:t>failover</a:t>
            </a:r>
            <a:r>
              <a:rPr lang="pt-BR" dirty="0"/>
              <a:t> automatizadas</a:t>
            </a:r>
          </a:p>
          <a:p>
            <a:pPr lvl="1" rtl="0"/>
            <a:r>
              <a:rPr lang="pt-BR" sz="2000" dirty="0"/>
              <a:t>Perda de disponibilidade na zona de disponibilidade principal</a:t>
            </a:r>
          </a:p>
          <a:p>
            <a:pPr lvl="1" rtl="0"/>
            <a:r>
              <a:rPr lang="pt-BR" sz="2000" dirty="0"/>
              <a:t>Perda de conectividade de rede para principal</a:t>
            </a:r>
          </a:p>
          <a:p>
            <a:pPr lvl="1" rtl="0"/>
            <a:r>
              <a:rPr lang="pt-BR" sz="2000" dirty="0"/>
              <a:t>Falha de unidade computacional na principal</a:t>
            </a:r>
          </a:p>
          <a:p>
            <a:pPr lvl="1" rtl="0"/>
            <a:r>
              <a:rPr lang="pt-BR" sz="2000" dirty="0"/>
              <a:t>Falha de armazenamento na principal</a:t>
            </a:r>
          </a:p>
        </p:txBody>
      </p:sp>
      <p:grpSp>
        <p:nvGrpSpPr>
          <p:cNvPr id="6" name="Group 5" descr="Amazon Route 53 routes trffic to an auto scaling group that spans 2 AZs and hosts application instances that communicate with an RDS instance labeled as 'primary', The primary RDS instance is synchronously replicated to a secondary RDS instance. Both instances write data to EBS volumes.">
            <a:extLst>
              <a:ext uri="{FF2B5EF4-FFF2-40B4-BE49-F238E27FC236}">
                <a16:creationId xmlns:a16="http://schemas.microsoft.com/office/drawing/2014/main" id="{703B25EE-6630-124E-8720-218D2D972630}"/>
              </a:ext>
            </a:extLst>
          </p:cNvPr>
          <p:cNvGrpSpPr/>
          <p:nvPr/>
        </p:nvGrpSpPr>
        <p:grpSpPr>
          <a:xfrm>
            <a:off x="4267688" y="1233684"/>
            <a:ext cx="7505212" cy="5223387"/>
            <a:chOff x="4267688" y="1233684"/>
            <a:chExt cx="7505212" cy="5223387"/>
          </a:xfrm>
        </p:grpSpPr>
        <p:sp>
          <p:nvSpPr>
            <p:cNvPr id="18" name="Rectangle 17">
              <a:extLst>
                <a:ext uri="{FF2B5EF4-FFF2-40B4-BE49-F238E27FC236}">
                  <a16:creationId xmlns:a16="http://schemas.microsoft.com/office/drawing/2014/main" id="{1D4F0FC7-668E-E64B-A231-B1E7896F3CB6}"/>
                </a:ext>
              </a:extLst>
            </p:cNvPr>
            <p:cNvSpPr/>
            <p:nvPr/>
          </p:nvSpPr>
          <p:spPr>
            <a:xfrm>
              <a:off x="6287776" y="1233684"/>
              <a:ext cx="5485124" cy="5223387"/>
            </a:xfrm>
            <a:prstGeom prst="rect">
              <a:avLst/>
            </a:prstGeom>
            <a:noFill/>
            <a:ln w="12700">
              <a:solidFill>
                <a:srgbClr val="147E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111125" algn="l" rtl="0"/>
              <a:r>
                <a:rPr lang="pt-BR" sz="1600">
                  <a:solidFill>
                    <a:srgbClr val="147EBA"/>
                  </a:solidFill>
                </a:rPr>
                <a:t>Região</a:t>
              </a:r>
            </a:p>
          </p:txBody>
        </p:sp>
        <p:sp>
          <p:nvSpPr>
            <p:cNvPr id="21" name="TextBox 20"/>
            <p:cNvSpPr txBox="1"/>
            <p:nvPr/>
          </p:nvSpPr>
          <p:spPr>
            <a:xfrm>
              <a:off x="4267688" y="2042598"/>
              <a:ext cx="2199229"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Direciona o tráfego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para as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aplicações</a:t>
              </a:r>
            </a:p>
          </p:txBody>
        </p:sp>
        <p:sp>
          <p:nvSpPr>
            <p:cNvPr id="34" name="TextBox 33"/>
            <p:cNvSpPr txBox="1"/>
            <p:nvPr/>
          </p:nvSpPr>
          <p:spPr>
            <a:xfrm>
              <a:off x="6600814" y="3673030"/>
              <a:ext cx="909223" cy="338554"/>
            </a:xfrm>
            <a:prstGeom prst="rect">
              <a:avLst/>
            </a:prstGeom>
            <a:noFill/>
          </p:spPr>
          <p:txBody>
            <a:bodyPr wrap="none" rtlCol="0">
              <a:spAutoFit/>
            </a:bodyPr>
            <a:lstStyle/>
            <a:p>
              <a:pPr algn="ctr" rtl="0"/>
              <a:r>
                <a:rPr lang="pt-BR" sz="160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Primária</a:t>
              </a:r>
            </a:p>
          </p:txBody>
        </p:sp>
        <p:sp>
          <p:nvSpPr>
            <p:cNvPr id="35" name="TextBox 34"/>
            <p:cNvSpPr txBox="1"/>
            <p:nvPr/>
          </p:nvSpPr>
          <p:spPr>
            <a:xfrm>
              <a:off x="9514636" y="3662212"/>
              <a:ext cx="1154483" cy="338554"/>
            </a:xfrm>
            <a:prstGeom prst="rect">
              <a:avLst/>
            </a:prstGeom>
            <a:noFill/>
          </p:spPr>
          <p:txBody>
            <a:bodyPr wrap="none" rtlCol="0">
              <a:spAutoFit/>
            </a:bodyPr>
            <a:lstStyle/>
            <a:p>
              <a:pPr algn="ctr" rtl="0"/>
              <a:r>
                <a:rPr lang="pt-BR" sz="160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Secundária</a:t>
              </a:r>
            </a:p>
          </p:txBody>
        </p:sp>
        <p:pic>
          <p:nvPicPr>
            <p:cNvPr id="19"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87776" y="1233684"/>
              <a:ext cx="411480" cy="411480"/>
            </a:xfrm>
            <a:prstGeom prst="rect">
              <a:avLst/>
            </a:prstGeom>
          </p:spPr>
        </p:pic>
        <p:sp>
          <p:nvSpPr>
            <p:cNvPr id="30" name="Rectangle 29">
              <a:extLst>
                <a:ext uri="{FF2B5EF4-FFF2-40B4-BE49-F238E27FC236}">
                  <a16:creationId xmlns:a16="http://schemas.microsoft.com/office/drawing/2014/main" id="{305B98DC-5AF5-3342-A4B1-F62852BC80FE}"/>
                </a:ext>
              </a:extLst>
            </p:cNvPr>
            <p:cNvSpPr/>
            <p:nvPr/>
          </p:nvSpPr>
          <p:spPr>
            <a:xfrm>
              <a:off x="9432924" y="1764289"/>
              <a:ext cx="2076897" cy="4575806"/>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a:solidFill>
                    <a:srgbClr val="147EBA"/>
                  </a:solidFill>
                </a:rPr>
                <a:t>Zona de disponibilidade 2</a:t>
              </a:r>
            </a:p>
          </p:txBody>
        </p:sp>
        <p:sp>
          <p:nvSpPr>
            <p:cNvPr id="37" name="Rectangle 36">
              <a:extLst>
                <a:ext uri="{FF2B5EF4-FFF2-40B4-BE49-F238E27FC236}">
                  <a16:creationId xmlns:a16="http://schemas.microsoft.com/office/drawing/2014/main" id="{305B98DC-5AF5-3342-A4B1-F62852BC80FE}"/>
                </a:ext>
              </a:extLst>
            </p:cNvPr>
            <p:cNvSpPr/>
            <p:nvPr/>
          </p:nvSpPr>
          <p:spPr>
            <a:xfrm>
              <a:off x="6513328" y="1751311"/>
              <a:ext cx="2076897" cy="4575806"/>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a:solidFill>
                    <a:srgbClr val="147EBA"/>
                  </a:solidFill>
                </a:rPr>
                <a:t>Zona de disponibilidade 1</a:t>
              </a:r>
            </a:p>
          </p:txBody>
        </p:sp>
        <p:grpSp>
          <p:nvGrpSpPr>
            <p:cNvPr id="3" name="Group 2"/>
            <p:cNvGrpSpPr/>
            <p:nvPr/>
          </p:nvGrpSpPr>
          <p:grpSpPr>
            <a:xfrm>
              <a:off x="4548784" y="2644606"/>
              <a:ext cx="1658714" cy="1083391"/>
              <a:chOff x="3543133" y="1348788"/>
              <a:chExt cx="1658714" cy="1083391"/>
            </a:xfrm>
          </p:grpSpPr>
          <p:sp>
            <p:nvSpPr>
              <p:cNvPr id="38" name="TextBox 37">
                <a:extLst>
                  <a:ext uri="{FF2B5EF4-FFF2-40B4-BE49-F238E27FC236}">
                    <a16:creationId xmlns:a16="http://schemas.microsoft.com/office/drawing/2014/main" id="{70F1D858-0A61-B249-BFE8-EC03E7D2639D}"/>
                  </a:ext>
                </a:extLst>
              </p:cNvPr>
              <p:cNvSpPr txBox="1"/>
              <p:nvPr/>
            </p:nvSpPr>
            <p:spPr>
              <a:xfrm>
                <a:off x="3543133" y="2124402"/>
                <a:ext cx="1658714" cy="307777"/>
              </a:xfrm>
              <a:prstGeom prst="rect">
                <a:avLst/>
              </a:prstGeom>
              <a:noFill/>
            </p:spPr>
            <p:txBody>
              <a:bodyPr wrap="square" rtlCol="0">
                <a:spAutoFit/>
              </a:bodyPr>
              <a:lstStyle/>
              <a:p>
                <a:pPr algn="ctr" rtl="0"/>
                <a:r>
                  <a:rPr lang="pt-BR" sz="1400"/>
                  <a:t>Amazon Route 53</a:t>
                </a:r>
              </a:p>
            </p:txBody>
          </p:sp>
          <p:pic>
            <p:nvPicPr>
              <p:cNvPr id="39" name="Graphic 41">
                <a:extLst>
                  <a:ext uri="{FF2B5EF4-FFF2-40B4-BE49-F238E27FC236}">
                    <a16:creationId xmlns:a16="http://schemas.microsoft.com/office/drawing/2014/main" id="{5B1FEEC0-A82C-C940-A6B4-4A85ED521E6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016890" y="1348788"/>
                <a:ext cx="711200" cy="711200"/>
              </a:xfrm>
              <a:prstGeom prst="rect">
                <a:avLst/>
              </a:prstGeom>
            </p:spPr>
          </p:pic>
        </p:grpSp>
        <p:grpSp>
          <p:nvGrpSpPr>
            <p:cNvPr id="10" name="Group 9"/>
            <p:cNvGrpSpPr/>
            <p:nvPr/>
          </p:nvGrpSpPr>
          <p:grpSpPr>
            <a:xfrm>
              <a:off x="7008167" y="5273081"/>
              <a:ext cx="1253869" cy="983867"/>
              <a:chOff x="7013512" y="5387973"/>
              <a:chExt cx="1253869" cy="983867"/>
            </a:xfrm>
          </p:grpSpPr>
          <p:sp>
            <p:nvSpPr>
              <p:cNvPr id="23" name="TextBox 22"/>
              <p:cNvSpPr txBox="1"/>
              <p:nvPr/>
            </p:nvSpPr>
            <p:spPr>
              <a:xfrm>
                <a:off x="7013512" y="6033286"/>
                <a:ext cx="1253869"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Volume do EBS</a:t>
                </a:r>
              </a:p>
            </p:txBody>
          </p:sp>
          <p:grpSp>
            <p:nvGrpSpPr>
              <p:cNvPr id="5" name="Group 4"/>
              <p:cNvGrpSpPr/>
              <p:nvPr/>
            </p:nvGrpSpPr>
            <p:grpSpPr>
              <a:xfrm>
                <a:off x="7348931" y="5387973"/>
                <a:ext cx="572340" cy="572340"/>
                <a:chOff x="5080486" y="5477278"/>
                <a:chExt cx="572340" cy="572340"/>
              </a:xfrm>
            </p:grpSpPr>
            <p:pic>
              <p:nvPicPr>
                <p:cNvPr id="40"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31706" y="5528498"/>
                  <a:ext cx="469900" cy="469900"/>
                </a:xfrm>
                <a:prstGeom prst="rect">
                  <a:avLst/>
                </a:prstGeom>
              </p:spPr>
            </p:pic>
            <p:sp>
              <p:nvSpPr>
                <p:cNvPr id="4" name="Rectangle 3"/>
                <p:cNvSpPr/>
                <p:nvPr/>
              </p:nvSpPr>
              <p:spPr>
                <a:xfrm>
                  <a:off x="5080486" y="5477278"/>
                  <a:ext cx="572340" cy="57234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grpSp>
        <p:grpSp>
          <p:nvGrpSpPr>
            <p:cNvPr id="46" name="Group 45"/>
            <p:cNvGrpSpPr/>
            <p:nvPr/>
          </p:nvGrpSpPr>
          <p:grpSpPr>
            <a:xfrm>
              <a:off x="9927763" y="5273081"/>
              <a:ext cx="1253869" cy="983867"/>
              <a:chOff x="7013512" y="5387973"/>
              <a:chExt cx="1253869" cy="983867"/>
            </a:xfrm>
          </p:grpSpPr>
          <p:sp>
            <p:nvSpPr>
              <p:cNvPr id="47" name="TextBox 46"/>
              <p:cNvSpPr txBox="1"/>
              <p:nvPr/>
            </p:nvSpPr>
            <p:spPr>
              <a:xfrm>
                <a:off x="7013512" y="6033286"/>
                <a:ext cx="1253869"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Volume do EBS</a:t>
                </a:r>
              </a:p>
            </p:txBody>
          </p:sp>
          <p:grpSp>
            <p:nvGrpSpPr>
              <p:cNvPr id="48" name="Group 47"/>
              <p:cNvGrpSpPr/>
              <p:nvPr/>
            </p:nvGrpSpPr>
            <p:grpSpPr>
              <a:xfrm>
                <a:off x="7348931" y="5387973"/>
                <a:ext cx="572340" cy="572340"/>
                <a:chOff x="5080486" y="5477278"/>
                <a:chExt cx="572340" cy="572340"/>
              </a:xfrm>
            </p:grpSpPr>
            <p:pic>
              <p:nvPicPr>
                <p:cNvPr id="49"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31706" y="5528498"/>
                  <a:ext cx="469900" cy="469900"/>
                </a:xfrm>
                <a:prstGeom prst="rect">
                  <a:avLst/>
                </a:prstGeom>
              </p:spPr>
            </p:pic>
            <p:sp>
              <p:nvSpPr>
                <p:cNvPr id="50" name="Rectangle 49"/>
                <p:cNvSpPr/>
                <p:nvPr/>
              </p:nvSpPr>
              <p:spPr>
                <a:xfrm>
                  <a:off x="5080486" y="5477278"/>
                  <a:ext cx="572340" cy="57234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grpSp>
        <p:cxnSp>
          <p:nvCxnSpPr>
            <p:cNvPr id="12" name="Straight Arrow Connector 11"/>
            <p:cNvCxnSpPr>
              <a:stCxn id="39" idx="3"/>
            </p:cNvCxnSpPr>
            <p:nvPr/>
          </p:nvCxnSpPr>
          <p:spPr>
            <a:xfrm flipV="1">
              <a:off x="5733741" y="2986030"/>
              <a:ext cx="866097" cy="14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044665" y="4388096"/>
              <a:ext cx="2100468" cy="631735"/>
              <a:chOff x="8044665" y="4655388"/>
              <a:chExt cx="2100468" cy="631735"/>
            </a:xfrm>
          </p:grpSpPr>
          <p:sp>
            <p:nvSpPr>
              <p:cNvPr id="22" name="TextBox 21"/>
              <p:cNvSpPr txBox="1"/>
              <p:nvPr/>
            </p:nvSpPr>
            <p:spPr>
              <a:xfrm>
                <a:off x="8400923" y="4702348"/>
                <a:ext cx="1346844" cy="584775"/>
              </a:xfrm>
              <a:prstGeom prst="rect">
                <a:avLst/>
              </a:prstGeom>
              <a:solidFill>
                <a:schemeClr val="bg1"/>
              </a:solid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Replicação</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síncrona</a:t>
                </a:r>
              </a:p>
            </p:txBody>
          </p:sp>
          <p:cxnSp>
            <p:nvCxnSpPr>
              <p:cNvPr id="51" name="Straight Arrow Connector 50"/>
              <p:cNvCxnSpPr>
                <a:cxnSpLocks/>
              </p:cNvCxnSpPr>
              <p:nvPr/>
            </p:nvCxnSpPr>
            <p:spPr>
              <a:xfrm>
                <a:off x="8044665" y="4655388"/>
                <a:ext cx="21004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25B2706C-95D8-A94F-9EC8-6497FA7FB136}"/>
                </a:ext>
              </a:extLst>
            </p:cNvPr>
            <p:cNvSpPr/>
            <p:nvPr/>
          </p:nvSpPr>
          <p:spPr>
            <a:xfrm>
              <a:off x="6642591" y="2425823"/>
              <a:ext cx="4673110" cy="1036646"/>
            </a:xfrm>
            <a:prstGeom prst="rect">
              <a:avLst/>
            </a:prstGeom>
            <a:solidFill>
              <a:schemeClr val="bg1"/>
            </a:solid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lnSpc>
                  <a:spcPct val="150000"/>
                </a:lnSpc>
              </a:pPr>
              <a:endParaRPr lang="en-US" sz="1600" spc="-20" dirty="0">
                <a:solidFill>
                  <a:srgbClr val="D86613"/>
                </a:solidFill>
              </a:endParaRPr>
            </a:p>
            <a:p>
              <a:pPr algn="ctr" rtl="0"/>
              <a:r>
                <a:rPr lang="pt-BR" sz="1600" spc="-20" dirty="0">
                  <a:solidFill>
                    <a:schemeClr val="tx1"/>
                  </a:solidFill>
                </a:rPr>
                <a:t>Grupo de Auto </a:t>
              </a:r>
              <a:r>
                <a:rPr lang="pt-BR" sz="1600" spc="-20" dirty="0" err="1">
                  <a:solidFill>
                    <a:schemeClr val="tx1"/>
                  </a:solidFill>
                </a:rPr>
                <a:t>Scaling</a:t>
              </a:r>
              <a:endParaRPr lang="pt-BR" sz="1600" spc="-20" dirty="0">
                <a:solidFill>
                  <a:schemeClr val="tx1"/>
                </a:solidFill>
              </a:endParaRPr>
            </a:p>
          </p:txBody>
        </p:sp>
        <p:sp>
          <p:nvSpPr>
            <p:cNvPr id="29" name="TextBox 28"/>
            <p:cNvSpPr txBox="1"/>
            <p:nvPr/>
          </p:nvSpPr>
          <p:spPr>
            <a:xfrm>
              <a:off x="7945313" y="3123915"/>
              <a:ext cx="2248694" cy="338554"/>
            </a:xfrm>
            <a:prstGeom prst="rect">
              <a:avLst/>
            </a:prstGeom>
            <a:solidFill>
              <a:schemeClr val="bg1"/>
            </a:solidFill>
          </p:spPr>
          <p:txBody>
            <a:bodyPr wrap="none" rtlCol="0">
              <a:spAutoFit/>
            </a:bodyPr>
            <a:lstStyle/>
            <a:p>
              <a:pPr algn="ctr" rtl="0"/>
              <a:r>
                <a:rPr lang="pt-BR" sz="1600" spc="-20" dirty="0">
                  <a:latin typeface="Amazon Ember Light" panose="020B0403020204020204" pitchFamily="34" charset="0"/>
                  <a:ea typeface="Amazon Ember Light" panose="020B0403020204020204" pitchFamily="34" charset="0"/>
                  <a:cs typeface="Amazon Ember Light" panose="020B0403020204020204" pitchFamily="34" charset="0"/>
                </a:rPr>
                <a:t>Instâncias de aplicações</a:t>
              </a:r>
            </a:p>
          </p:txBody>
        </p:sp>
        <p:pic>
          <p:nvPicPr>
            <p:cNvPr id="36" name="Graphic 3">
              <a:extLst>
                <a:ext uri="{FF2B5EF4-FFF2-40B4-BE49-F238E27FC236}">
                  <a16:creationId xmlns:a16="http://schemas.microsoft.com/office/drawing/2014/main" id="{D7A7873E-A1CC-804E-816C-DC0FF152D82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849089" y="2425823"/>
              <a:ext cx="411480" cy="411480"/>
            </a:xfrm>
            <a:prstGeom prst="rect">
              <a:avLst/>
            </a:prstGeom>
          </p:spPr>
        </p:pic>
        <p:pic>
          <p:nvPicPr>
            <p:cNvPr id="41" name="Graphic 137">
              <a:extLst>
                <a:ext uri="{FF2B5EF4-FFF2-40B4-BE49-F238E27FC236}">
                  <a16:creationId xmlns:a16="http://schemas.microsoft.com/office/drawing/2014/main" id="{5B22B109-5C82-FA40-91FB-DE791C44FEB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240907" y="2537214"/>
              <a:ext cx="713232" cy="713232"/>
            </a:xfrm>
            <a:prstGeom prst="rect">
              <a:avLst/>
            </a:prstGeom>
          </p:spPr>
        </p:pic>
        <p:pic>
          <p:nvPicPr>
            <p:cNvPr id="42" name="Graphic 137">
              <a:extLst>
                <a:ext uri="{FF2B5EF4-FFF2-40B4-BE49-F238E27FC236}">
                  <a16:creationId xmlns:a16="http://schemas.microsoft.com/office/drawing/2014/main" id="{5B22B109-5C82-FA40-91FB-DE791C44FEB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198081" y="2537214"/>
              <a:ext cx="713232" cy="713232"/>
            </a:xfrm>
            <a:prstGeom prst="rect">
              <a:avLst/>
            </a:prstGeom>
          </p:spPr>
        </p:pic>
        <p:cxnSp>
          <p:nvCxnSpPr>
            <p:cNvPr id="52" name="Straight Arrow Connector 51"/>
            <p:cNvCxnSpPr>
              <a:cxnSpLocks/>
              <a:endCxn id="4" idx="0"/>
            </p:cNvCxnSpPr>
            <p:nvPr/>
          </p:nvCxnSpPr>
          <p:spPr>
            <a:xfrm flipH="1">
              <a:off x="7629756" y="4811728"/>
              <a:ext cx="5345" cy="4613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endCxn id="50" idx="0"/>
            </p:cNvCxnSpPr>
            <p:nvPr/>
          </p:nvCxnSpPr>
          <p:spPr>
            <a:xfrm flipH="1">
              <a:off x="10549352" y="4811728"/>
              <a:ext cx="5345" cy="4613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cxnSpLocks/>
              <a:stCxn id="29" idx="2"/>
            </p:cNvCxnSpPr>
            <p:nvPr/>
          </p:nvCxnSpPr>
          <p:spPr>
            <a:xfrm rot="5400000">
              <a:off x="8201509" y="3276228"/>
              <a:ext cx="681910" cy="10543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6450E873-8C4B-9E42-8C43-7F2E0155543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297747" y="4040327"/>
              <a:ext cx="741571" cy="741571"/>
            </a:xfrm>
            <a:prstGeom prst="rect">
              <a:avLst/>
            </a:prstGeom>
          </p:spPr>
        </p:pic>
        <p:pic>
          <p:nvPicPr>
            <p:cNvPr id="55" name="Graphic 54">
              <a:extLst>
                <a:ext uri="{FF2B5EF4-FFF2-40B4-BE49-F238E27FC236}">
                  <a16:creationId xmlns:a16="http://schemas.microsoft.com/office/drawing/2014/main" id="{FF3667A4-1E88-D54B-8F49-7C66ED87AE68}"/>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159824" y="4015173"/>
              <a:ext cx="783855" cy="783855"/>
            </a:xfrm>
            <a:prstGeom prst="rect">
              <a:avLst/>
            </a:prstGeom>
          </p:spPr>
        </p:pic>
      </p:grpSp>
    </p:spTree>
    <p:custDataLst>
      <p:tags r:id="rId1"/>
    </p:custDataLst>
    <p:extLst>
      <p:ext uri="{BB962C8B-B14F-4D97-AF65-F5344CB8AC3E}">
        <p14:creationId xmlns:p14="http://schemas.microsoft.com/office/powerpoint/2010/main" val="4051344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Réplicas de leitura para performance</a:t>
            </a:r>
          </a:p>
        </p:txBody>
      </p:sp>
      <p:sp>
        <p:nvSpPr>
          <p:cNvPr id="3" name="Content Placeholder 2"/>
          <p:cNvSpPr>
            <a:spLocks noGrp="1"/>
          </p:cNvSpPr>
          <p:nvPr>
            <p:ph idx="1"/>
          </p:nvPr>
        </p:nvSpPr>
        <p:spPr>
          <a:xfrm>
            <a:off x="419100" y="1528175"/>
            <a:ext cx="6162770" cy="4648788"/>
          </a:xfrm>
          <a:ln>
            <a:noFill/>
          </a:ln>
        </p:spPr>
        <p:txBody>
          <a:bodyPr rtlCol="0"/>
          <a:lstStyle/>
          <a:p>
            <a:pPr marL="0" indent="0" rtl="0">
              <a:buNone/>
            </a:pPr>
            <a:r>
              <a:rPr lang="pt-BR" sz="2400" dirty="0"/>
              <a:t>Benefícios</a:t>
            </a:r>
          </a:p>
          <a:p>
            <a:pPr lvl="1" rtl="0"/>
            <a:r>
              <a:rPr lang="pt-BR" sz="2000" dirty="0"/>
              <a:t>Melhor performance</a:t>
            </a:r>
          </a:p>
          <a:p>
            <a:pPr lvl="1" rtl="0"/>
            <a:r>
              <a:rPr lang="pt-BR" sz="2000" dirty="0"/>
              <a:t>Maior disponibilidade</a:t>
            </a:r>
          </a:p>
          <a:p>
            <a:pPr lvl="1" rtl="0"/>
            <a:r>
              <a:rPr lang="pt-BR" sz="2000" dirty="0"/>
              <a:t>Projetado para segurança</a:t>
            </a:r>
          </a:p>
          <a:p>
            <a:pPr marL="0" indent="0" rtl="0">
              <a:buNone/>
            </a:pPr>
            <a:r>
              <a:rPr lang="pt-BR" sz="2400" dirty="0"/>
              <a:t>Compatível com</a:t>
            </a:r>
          </a:p>
          <a:p>
            <a:pPr lvl="1" rtl="0"/>
            <a:r>
              <a:rPr lang="pt-BR" sz="2000" dirty="0"/>
              <a:t>MySQL</a:t>
            </a:r>
          </a:p>
          <a:p>
            <a:pPr lvl="1" rtl="0"/>
            <a:r>
              <a:rPr lang="pt-BR" sz="2000" dirty="0" err="1"/>
              <a:t>MariaDB</a:t>
            </a:r>
            <a:endParaRPr lang="pt-BR" sz="2000" dirty="0"/>
          </a:p>
          <a:p>
            <a:pPr lvl="1" rtl="0"/>
            <a:r>
              <a:rPr lang="pt-BR" sz="2000" dirty="0" err="1"/>
              <a:t>PostgreSQL</a:t>
            </a:r>
            <a:endParaRPr lang="pt-BR" sz="2000" dirty="0"/>
          </a:p>
          <a:p>
            <a:pPr lvl="1" rtl="0"/>
            <a:r>
              <a:rPr lang="pt-BR" sz="2000" dirty="0"/>
              <a:t>Oracle</a:t>
            </a:r>
          </a:p>
          <a:p>
            <a:pPr marL="0" indent="0" rtl="0">
              <a:buNone/>
            </a:pPr>
            <a:r>
              <a:rPr lang="pt-BR" sz="2400" dirty="0"/>
              <a:t>Limites</a:t>
            </a:r>
          </a:p>
          <a:p>
            <a:pPr lvl="1" rtl="0"/>
            <a:r>
              <a:rPr lang="pt-BR" sz="2000" dirty="0"/>
              <a:t>Cinco réplicas de leitura por primária</a:t>
            </a:r>
          </a:p>
          <a:p>
            <a:pPr lvl="1" rtl="0"/>
            <a:r>
              <a:rPr lang="pt-BR" sz="2000" dirty="0"/>
              <a:t>Para uma consistência rigorosa de leitura-após-gravação, leia a partir da primária</a:t>
            </a:r>
          </a:p>
        </p:txBody>
      </p:sp>
      <p:grpSp>
        <p:nvGrpSpPr>
          <p:cNvPr id="4" name="Group 3" descr="An application running on EC2 instances reads and writes to an RDS instance that is asynchronously replicated to an RDS read replica. The app also reads from the read replica.">
            <a:extLst>
              <a:ext uri="{FF2B5EF4-FFF2-40B4-BE49-F238E27FC236}">
                <a16:creationId xmlns:a16="http://schemas.microsoft.com/office/drawing/2014/main" id="{8A145A53-4617-1C4F-8966-4CA192696AD4}"/>
              </a:ext>
            </a:extLst>
          </p:cNvPr>
          <p:cNvGrpSpPr/>
          <p:nvPr/>
        </p:nvGrpSpPr>
        <p:grpSpPr>
          <a:xfrm>
            <a:off x="6942687" y="1233684"/>
            <a:ext cx="4153683" cy="5448334"/>
            <a:chOff x="6942687" y="1233684"/>
            <a:chExt cx="4153683" cy="5448334"/>
          </a:xfrm>
        </p:grpSpPr>
        <p:grpSp>
          <p:nvGrpSpPr>
            <p:cNvPr id="31" name="Group 30"/>
            <p:cNvGrpSpPr/>
            <p:nvPr/>
          </p:nvGrpSpPr>
          <p:grpSpPr>
            <a:xfrm>
              <a:off x="7550591" y="2372379"/>
              <a:ext cx="3332797" cy="1584915"/>
              <a:chOff x="6935668" y="2372379"/>
              <a:chExt cx="3332797" cy="1584915"/>
            </a:xfrm>
          </p:grpSpPr>
          <p:sp>
            <p:nvSpPr>
              <p:cNvPr id="28" name="Rectangle 27">
                <a:extLst>
                  <a:ext uri="{FF2B5EF4-FFF2-40B4-BE49-F238E27FC236}">
                    <a16:creationId xmlns:a16="http://schemas.microsoft.com/office/drawing/2014/main" id="{E25F190B-F12E-614B-827A-566AC09E9D97}"/>
                  </a:ext>
                </a:extLst>
              </p:cNvPr>
              <p:cNvSpPr/>
              <p:nvPr/>
            </p:nvSpPr>
            <p:spPr>
              <a:xfrm>
                <a:off x="6935668" y="2374737"/>
                <a:ext cx="3332797" cy="158255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234950" algn="l" rtl="0"/>
                <a:r>
                  <a:rPr lang="pt-BR" sz="1400">
                    <a:solidFill>
                      <a:srgbClr val="248814"/>
                    </a:solidFill>
                  </a:rPr>
                  <a:t>Sub-rede pública</a:t>
                </a:r>
              </a:p>
            </p:txBody>
          </p:sp>
          <p:pic>
            <p:nvPicPr>
              <p:cNvPr id="29" name="Graphic 10">
                <a:extLst>
                  <a:ext uri="{FF2B5EF4-FFF2-40B4-BE49-F238E27FC236}">
                    <a16:creationId xmlns:a16="http://schemas.microsoft.com/office/drawing/2014/main" id="{89B99B74-19F0-0B4B-85E3-A09DF2519E4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935668" y="2372379"/>
                <a:ext cx="457809" cy="457200"/>
              </a:xfrm>
              <a:prstGeom prst="rect">
                <a:avLst/>
              </a:prstGeom>
            </p:spPr>
          </p:pic>
        </p:grpSp>
        <p:sp>
          <p:nvSpPr>
            <p:cNvPr id="27" name="Rectangle 26">
              <a:extLst>
                <a:ext uri="{FF2B5EF4-FFF2-40B4-BE49-F238E27FC236}">
                  <a16:creationId xmlns:a16="http://schemas.microsoft.com/office/drawing/2014/main" id="{A85485B4-AA18-C048-B92A-A9A0F4372B98}"/>
                </a:ext>
              </a:extLst>
            </p:cNvPr>
            <p:cNvSpPr/>
            <p:nvPr/>
          </p:nvSpPr>
          <p:spPr>
            <a:xfrm>
              <a:off x="7550591" y="4106719"/>
              <a:ext cx="3332796" cy="238057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234950" algn="l" rtl="0"/>
              <a:r>
                <a:rPr lang="pt-BR" sz="1400">
                  <a:solidFill>
                    <a:srgbClr val="147EBA"/>
                  </a:solidFill>
                </a:rPr>
                <a:t>Sub-rede privada</a:t>
              </a:r>
            </a:p>
          </p:txBody>
        </p:sp>
        <p:pic>
          <p:nvPicPr>
            <p:cNvPr id="30" name="Graphic 13">
              <a:extLst>
                <a:ext uri="{FF2B5EF4-FFF2-40B4-BE49-F238E27FC236}">
                  <a16:creationId xmlns:a16="http://schemas.microsoft.com/office/drawing/2014/main" id="{3BD31095-C7B2-C24A-9990-6F9E14956A7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50591" y="4104361"/>
              <a:ext cx="457200" cy="457200"/>
            </a:xfrm>
            <a:prstGeom prst="rect">
              <a:avLst/>
            </a:prstGeom>
          </p:spPr>
        </p:pic>
        <p:sp>
          <p:nvSpPr>
            <p:cNvPr id="7" name="TextBox 6"/>
            <p:cNvSpPr txBox="1"/>
            <p:nvPr/>
          </p:nvSpPr>
          <p:spPr>
            <a:xfrm>
              <a:off x="7578164" y="6115615"/>
              <a:ext cx="3359037" cy="307777"/>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Replicação assíncrona</a:t>
              </a:r>
            </a:p>
          </p:txBody>
        </p:sp>
        <p:sp>
          <p:nvSpPr>
            <p:cNvPr id="13" name="TextBox 12"/>
            <p:cNvSpPr txBox="1"/>
            <p:nvPr/>
          </p:nvSpPr>
          <p:spPr>
            <a:xfrm>
              <a:off x="9519167" y="4085311"/>
              <a:ext cx="939681" cy="523220"/>
            </a:xfrm>
            <a:prstGeom prst="rect">
              <a:avLst/>
            </a:prstGeom>
            <a:noFill/>
          </p:spPr>
          <p:txBody>
            <a:bodyPr wrap="none" rtlCol="0">
              <a:spAutoFit/>
            </a:bodyPr>
            <a:lstStyle/>
            <a:p>
              <a:pPr algn="ctr" rtl="0"/>
              <a:r>
                <a:rPr lang="pt-BR" sz="1400" dirty="0">
                  <a:latin typeface="Amazon Ember" panose="02000000000000000000" pitchFamily="2" charset="0"/>
                  <a:ea typeface="Amazon Ember" panose="02000000000000000000" pitchFamily="2" charset="0"/>
                  <a:cs typeface="Amazon Ember Light" panose="020B0403020204020204" pitchFamily="34" charset="0"/>
                </a:rPr>
                <a:t>Leitura/</a:t>
              </a:r>
              <a:r>
                <a:rPr lang="en-US" sz="1400" dirty="0">
                  <a:latin typeface="Amazon Ember" panose="02000000000000000000" pitchFamily="2" charset="0"/>
                  <a:ea typeface="Amazon Ember" panose="02000000000000000000" pitchFamily="2" charset="0"/>
                  <a:cs typeface="Amazon Ember Light" panose="020B0403020204020204" pitchFamily="34" charset="0"/>
                </a:rPr>
                <a:t/>
              </a:r>
              <a:br>
                <a:rPr lang="en-US" sz="1400" dirty="0">
                  <a:latin typeface="Amazon Ember" panose="02000000000000000000" pitchFamily="2" charset="0"/>
                  <a:ea typeface="Amazon Ember" panose="02000000000000000000" pitchFamily="2" charset="0"/>
                  <a:cs typeface="Amazon Ember Light" panose="020B0403020204020204" pitchFamily="34" charset="0"/>
                </a:rPr>
              </a:br>
              <a:r>
                <a:rPr lang="pt-BR" sz="1400" dirty="0">
                  <a:latin typeface="Amazon Ember" panose="02000000000000000000" pitchFamily="2" charset="0"/>
                  <a:ea typeface="Amazon Ember" panose="02000000000000000000" pitchFamily="2" charset="0"/>
                  <a:cs typeface="Amazon Ember Light" panose="020B0403020204020204" pitchFamily="34" charset="0"/>
                </a:rPr>
                <a:t>Gravação</a:t>
              </a:r>
            </a:p>
          </p:txBody>
        </p:sp>
        <p:sp>
          <p:nvSpPr>
            <p:cNvPr id="14" name="TextBox 13"/>
            <p:cNvSpPr txBox="1"/>
            <p:nvPr/>
          </p:nvSpPr>
          <p:spPr>
            <a:xfrm>
              <a:off x="10191393" y="5442008"/>
              <a:ext cx="735779" cy="307777"/>
            </a:xfrm>
            <a:prstGeom prst="rect">
              <a:avLst/>
            </a:prstGeom>
            <a:noFill/>
          </p:spPr>
          <p:txBody>
            <a:bodyPr wrap="none" rtlCol="0">
              <a:spAutoFit/>
            </a:bodyPr>
            <a:lstStyle/>
            <a:p>
              <a:pPr algn="ctr" rtl="0"/>
              <a:r>
                <a:rPr lang="pt-BR" sz="1400" spc="-20" dirty="0">
                  <a:latin typeface="Amazon Ember" panose="02000000000000000000" pitchFamily="2" charset="0"/>
                  <a:ea typeface="Amazon Ember" panose="02000000000000000000" pitchFamily="2" charset="0"/>
                  <a:cs typeface="Amazon Ember Light" panose="020B0403020204020204" pitchFamily="34" charset="0"/>
                </a:rPr>
                <a:t>Leitura</a:t>
              </a:r>
            </a:p>
          </p:txBody>
        </p:sp>
        <p:sp>
          <p:nvSpPr>
            <p:cNvPr id="17" name="Rectangle 16">
              <a:extLst>
                <a:ext uri="{FF2B5EF4-FFF2-40B4-BE49-F238E27FC236}">
                  <a16:creationId xmlns:a16="http://schemas.microsoft.com/office/drawing/2014/main" id="{1D4F0FC7-668E-E64B-A231-B1E7896F3CB6}"/>
                </a:ext>
              </a:extLst>
            </p:cNvPr>
            <p:cNvSpPr/>
            <p:nvPr/>
          </p:nvSpPr>
          <p:spPr>
            <a:xfrm>
              <a:off x="6942687" y="1233684"/>
              <a:ext cx="4153683" cy="5448334"/>
            </a:xfrm>
            <a:prstGeom prst="rect">
              <a:avLst/>
            </a:prstGeom>
            <a:noFill/>
            <a:ln w="12700">
              <a:solidFill>
                <a:srgbClr val="147E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111125" algn="l" rtl="0"/>
              <a:r>
                <a:rPr lang="pt-BR" sz="1400">
                  <a:solidFill>
                    <a:srgbClr val="147EBA"/>
                  </a:solidFill>
                </a:rPr>
                <a:t>Região</a:t>
              </a:r>
            </a:p>
          </p:txBody>
        </p:sp>
        <p:pic>
          <p:nvPicPr>
            <p:cNvPr id="18"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942687" y="1233684"/>
              <a:ext cx="457200" cy="457200"/>
            </a:xfrm>
            <a:prstGeom prst="rect">
              <a:avLst/>
            </a:prstGeom>
          </p:spPr>
        </p:pic>
        <p:sp>
          <p:nvSpPr>
            <p:cNvPr id="19" name="Rectangle 18">
              <a:extLst>
                <a:ext uri="{FF2B5EF4-FFF2-40B4-BE49-F238E27FC236}">
                  <a16:creationId xmlns:a16="http://schemas.microsoft.com/office/drawing/2014/main" id="{305B98DC-5AF5-3342-A4B1-F62852BC80FE}"/>
                </a:ext>
              </a:extLst>
            </p:cNvPr>
            <p:cNvSpPr/>
            <p:nvPr/>
          </p:nvSpPr>
          <p:spPr>
            <a:xfrm>
              <a:off x="7399887" y="1738930"/>
              <a:ext cx="3597630" cy="4855479"/>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a:solidFill>
                    <a:srgbClr val="147EBA"/>
                  </a:solidFill>
                </a:rPr>
                <a:t>Zona de disponibilidade 1</a:t>
              </a:r>
            </a:p>
          </p:txBody>
        </p:sp>
        <p:grpSp>
          <p:nvGrpSpPr>
            <p:cNvPr id="34" name="Group 33"/>
            <p:cNvGrpSpPr/>
            <p:nvPr/>
          </p:nvGrpSpPr>
          <p:grpSpPr>
            <a:xfrm>
              <a:off x="8750355" y="2782603"/>
              <a:ext cx="933269" cy="1167040"/>
              <a:chOff x="8460771" y="2792615"/>
              <a:chExt cx="933269" cy="1167040"/>
            </a:xfrm>
          </p:grpSpPr>
          <p:sp>
            <p:nvSpPr>
              <p:cNvPr id="15" name="TextBox 14"/>
              <p:cNvSpPr txBox="1"/>
              <p:nvPr/>
            </p:nvSpPr>
            <p:spPr>
              <a:xfrm>
                <a:off x="8460771" y="3651878"/>
                <a:ext cx="933269"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Aplicação</a:t>
                </a:r>
              </a:p>
            </p:txBody>
          </p:sp>
          <p:grpSp>
            <p:nvGrpSpPr>
              <p:cNvPr id="33" name="Group 32"/>
              <p:cNvGrpSpPr/>
              <p:nvPr/>
            </p:nvGrpSpPr>
            <p:grpSpPr>
              <a:xfrm>
                <a:off x="8551330" y="2792615"/>
                <a:ext cx="752150" cy="752150"/>
                <a:chOff x="8172085" y="2792615"/>
                <a:chExt cx="752150" cy="752150"/>
              </a:xfrm>
            </p:grpSpPr>
            <p:sp>
              <p:nvSpPr>
                <p:cNvPr id="32" name="Rectangle 31"/>
                <p:cNvSpPr/>
                <p:nvPr/>
              </p:nvSpPr>
              <p:spPr>
                <a:xfrm>
                  <a:off x="8172085" y="2792615"/>
                  <a:ext cx="752150" cy="75215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pic>
              <p:nvPicPr>
                <p:cNvPr id="26" name="Graphic 137">
                  <a:extLst>
                    <a:ext uri="{FF2B5EF4-FFF2-40B4-BE49-F238E27FC236}">
                      <a16:creationId xmlns:a16="http://schemas.microsoft.com/office/drawing/2014/main" id="{5B22B109-5C82-FA40-91FB-DE791C44FEB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91544" y="2812074"/>
                  <a:ext cx="713232" cy="713232"/>
                </a:xfrm>
                <a:prstGeom prst="rect">
                  <a:avLst/>
                </a:prstGeom>
              </p:spPr>
            </p:pic>
          </p:grpSp>
        </p:grpSp>
        <p:grpSp>
          <p:nvGrpSpPr>
            <p:cNvPr id="54" name="Group 53"/>
            <p:cNvGrpSpPr/>
            <p:nvPr/>
          </p:nvGrpSpPr>
          <p:grpSpPr>
            <a:xfrm>
              <a:off x="8648188" y="3431956"/>
              <a:ext cx="1737360" cy="1554480"/>
              <a:chOff x="7993277" y="3431956"/>
              <a:chExt cx="1737360" cy="1554480"/>
            </a:xfrm>
          </p:grpSpPr>
          <p:cxnSp>
            <p:nvCxnSpPr>
              <p:cNvPr id="36" name="Elbow Connector 35"/>
              <p:cNvCxnSpPr/>
              <p:nvPr/>
            </p:nvCxnSpPr>
            <p:spPr>
              <a:xfrm rot="5400000">
                <a:off x="8084717" y="3340516"/>
                <a:ext cx="1554480" cy="1737360"/>
              </a:xfrm>
              <a:prstGeom prst="bentConnector3">
                <a:avLst>
                  <a:gd name="adj1" fmla="val 7524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9007372" y="3431956"/>
                <a:ext cx="72326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642824" y="2967384"/>
              <a:ext cx="993877" cy="2415718"/>
              <a:chOff x="8987913" y="2967384"/>
              <a:chExt cx="993877" cy="2415718"/>
            </a:xfrm>
          </p:grpSpPr>
          <p:cxnSp>
            <p:nvCxnSpPr>
              <p:cNvPr id="40" name="Elbow Connector 39"/>
              <p:cNvCxnSpPr>
                <a:cxnSpLocks/>
                <a:endCxn id="41" idx="3"/>
              </p:cNvCxnSpPr>
              <p:nvPr/>
            </p:nvCxnSpPr>
            <p:spPr>
              <a:xfrm rot="5400000">
                <a:off x="8584255" y="3985566"/>
                <a:ext cx="2415718" cy="379353"/>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987913" y="2967384"/>
                <a:ext cx="99387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8633680" y="5783845"/>
              <a:ext cx="1166618" cy="253169"/>
              <a:chOff x="7962814" y="5733045"/>
              <a:chExt cx="1166618" cy="253169"/>
            </a:xfrm>
          </p:grpSpPr>
          <p:cxnSp>
            <p:nvCxnSpPr>
              <p:cNvPr id="57" name="Elbow Connector 56"/>
              <p:cNvCxnSpPr/>
              <p:nvPr/>
            </p:nvCxnSpPr>
            <p:spPr>
              <a:xfrm rot="16200000" flipH="1">
                <a:off x="8422167" y="5273692"/>
                <a:ext cx="247912" cy="1166617"/>
              </a:xfrm>
              <a:prstGeom prst="bentConnector2">
                <a:avLst/>
              </a:prstGeom>
              <a:ln w="38100">
                <a:solidFill>
                  <a:schemeClr val="accent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129432" y="5733045"/>
                <a:ext cx="0" cy="253169"/>
              </a:xfrm>
              <a:prstGeom prst="straightConnector1">
                <a:avLst/>
              </a:prstGeom>
              <a:ln w="381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39" name="Graphic 38">
              <a:extLst>
                <a:ext uri="{FF2B5EF4-FFF2-40B4-BE49-F238E27FC236}">
                  <a16:creationId xmlns:a16="http://schemas.microsoft.com/office/drawing/2014/main" id="{4E5A3755-F929-954E-BDA0-ADCE776DA95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233344" y="4975266"/>
              <a:ext cx="808471" cy="808471"/>
            </a:xfrm>
            <a:prstGeom prst="rect">
              <a:avLst/>
            </a:prstGeom>
          </p:spPr>
        </p:pic>
        <p:pic>
          <p:nvPicPr>
            <p:cNvPr id="41" name="Graphic 40">
              <a:extLst>
                <a:ext uri="{FF2B5EF4-FFF2-40B4-BE49-F238E27FC236}">
                  <a16:creationId xmlns:a16="http://schemas.microsoft.com/office/drawing/2014/main" id="{7EED877A-DC6C-E246-9453-8AC61649B46D}"/>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323294" y="4951462"/>
              <a:ext cx="934054" cy="863278"/>
            </a:xfrm>
            <a:prstGeom prst="rect">
              <a:avLst/>
            </a:prstGeom>
          </p:spPr>
        </p:pic>
        <p:sp>
          <p:nvSpPr>
            <p:cNvPr id="6" name="TextBox 5">
              <a:extLst>
                <a:ext uri="{FF2B5EF4-FFF2-40B4-BE49-F238E27FC236}">
                  <a16:creationId xmlns:a16="http://schemas.microsoft.com/office/drawing/2014/main" id="{817A797A-0E26-F34C-A96A-AE59A1C7503D}"/>
                </a:ext>
              </a:extLst>
            </p:cNvPr>
            <p:cNvSpPr txBox="1"/>
            <p:nvPr/>
          </p:nvSpPr>
          <p:spPr>
            <a:xfrm>
              <a:off x="9402632" y="5076567"/>
              <a:ext cx="777059" cy="600164"/>
            </a:xfrm>
            <a:prstGeom prst="rect">
              <a:avLst/>
            </a:prstGeom>
            <a:solidFill>
              <a:srgbClr val="E6F6F9"/>
            </a:solidFill>
          </p:spPr>
          <p:txBody>
            <a:bodyPr wrap="square" rtlCol="0">
              <a:spAutoFit/>
            </a:bodyPr>
            <a:lstStyle/>
            <a:p>
              <a:pPr rtl="0"/>
              <a:r>
                <a:rPr lang="pt-BR" sz="1100" b="1" spc="-30" dirty="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t>RDS</a:t>
              </a:r>
              <a:r>
                <a:rPr lang="en-US" sz="1100" b="1" spc="-30" dirty="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100" b="1" spc="-30" dirty="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100" b="1" spc="-30" dirty="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t>Réplica </a:t>
              </a:r>
              <a:r>
                <a:rPr lang="pt-BR" sz="1100" b="1" spc="-30" dirty="0" smtClean="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1100" b="1" spc="-30" dirty="0" smtClean="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100" b="1" spc="-30" dirty="0" smtClean="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t>de leitura</a:t>
              </a:r>
              <a:endParaRPr lang="pt-BR" sz="1100" b="1" spc="-30" dirty="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Picture 8">
              <a:extLst>
                <a:ext uri="{FF2B5EF4-FFF2-40B4-BE49-F238E27FC236}">
                  <a16:creationId xmlns:a16="http://schemas.microsoft.com/office/drawing/2014/main" id="{D98E4D8E-64AC-E440-B73D-2CDAE8724E88}"/>
                </a:ext>
                <a:ext uri="{C183D7F6-B498-43B3-948B-1728B52AA6E4}">
                  <adec:decorative xmlns:adec="http://schemas.microsoft.com/office/drawing/2017/decorative" xmlns="" val="1"/>
                </a:ext>
              </a:extLst>
            </p:cNvPr>
            <p:cNvPicPr>
              <a:picLocks noChangeAspect="1"/>
            </p:cNvPicPr>
            <p:nvPr/>
          </p:nvPicPr>
          <p:blipFill>
            <a:blip r:embed="rId16"/>
            <a:stretch>
              <a:fillRect/>
            </a:stretch>
          </p:blipFill>
          <p:spPr>
            <a:xfrm>
              <a:off x="9952186" y="5059516"/>
              <a:ext cx="281143" cy="393601"/>
            </a:xfrm>
            <a:prstGeom prst="rect">
              <a:avLst/>
            </a:prstGeom>
          </p:spPr>
        </p:pic>
      </p:grpSp>
    </p:spTree>
    <p:custDataLst>
      <p:tags r:id="rId1"/>
    </p:custDataLst>
    <p:extLst>
      <p:ext uri="{BB962C8B-B14F-4D97-AF65-F5344CB8AC3E}">
        <p14:creationId xmlns:p14="http://schemas.microsoft.com/office/powerpoint/2010/main" val="159398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Ins="0" rtlCol="0"/>
          <a:lstStyle/>
          <a:p>
            <a:pPr marL="0" indent="0" rtl="0">
              <a:buNone/>
            </a:pPr>
            <a:r>
              <a:rPr lang="pt-BR" sz="2700" dirty="0"/>
              <a:t>Ao final deste módulo, você deverá ser capaz de:</a:t>
            </a:r>
          </a:p>
          <a:p>
            <a:pPr rtl="0"/>
            <a:r>
              <a:rPr lang="pt-BR" sz="2300" dirty="0"/>
              <a:t>Comparar os tipos de banco de dados</a:t>
            </a:r>
          </a:p>
          <a:p>
            <a:pPr rtl="0"/>
            <a:r>
              <a:rPr lang="pt-BR" sz="2300" dirty="0"/>
              <a:t>Diferenciar entre serviços gerenciados e não gerenciados</a:t>
            </a:r>
          </a:p>
          <a:p>
            <a:pPr rtl="0"/>
            <a:r>
              <a:rPr lang="pt-BR" sz="2300" dirty="0"/>
              <a:t>Explicar quando usar o </a:t>
            </a:r>
            <a:r>
              <a:rPr lang="pt-BR" sz="2300" dirty="0" err="1"/>
              <a:t>Amazon</a:t>
            </a:r>
            <a:r>
              <a:rPr lang="pt-BR" sz="2300" dirty="0"/>
              <a:t> </a:t>
            </a:r>
            <a:r>
              <a:rPr lang="pt-BR" sz="2300" dirty="0" err="1"/>
              <a:t>Relational</a:t>
            </a:r>
            <a:r>
              <a:rPr lang="pt-BR" sz="2300" dirty="0"/>
              <a:t> </a:t>
            </a:r>
            <a:r>
              <a:rPr lang="pt-BR" sz="2300" dirty="0" err="1"/>
              <a:t>Database</a:t>
            </a:r>
            <a:r>
              <a:rPr lang="pt-BR" sz="2300" dirty="0"/>
              <a:t> Service (</a:t>
            </a:r>
            <a:r>
              <a:rPr lang="pt-BR" sz="2300" dirty="0" err="1"/>
              <a:t>Amazon</a:t>
            </a:r>
            <a:r>
              <a:rPr lang="pt-BR" sz="2300" dirty="0"/>
              <a:t> RDS)</a:t>
            </a:r>
          </a:p>
          <a:p>
            <a:pPr rtl="0"/>
            <a:r>
              <a:rPr lang="pt-BR" sz="2300" dirty="0"/>
              <a:t>Explicar quando usar o </a:t>
            </a:r>
            <a:r>
              <a:rPr lang="pt-BR" sz="2300" dirty="0" err="1"/>
              <a:t>Amazon</a:t>
            </a:r>
            <a:r>
              <a:rPr lang="pt-BR" sz="2300" dirty="0"/>
              <a:t> </a:t>
            </a:r>
            <a:r>
              <a:rPr lang="pt-BR" sz="2300" dirty="0" err="1"/>
              <a:t>DynamoDB</a:t>
            </a:r>
            <a:endParaRPr lang="pt-BR" sz="2300" dirty="0"/>
          </a:p>
          <a:p>
            <a:pPr rtl="0"/>
            <a:r>
              <a:rPr lang="pt-BR" sz="2300" dirty="0"/>
              <a:t>Descrever os controles de segurança disponíveis do banco de dados</a:t>
            </a:r>
          </a:p>
          <a:p>
            <a:pPr rtl="0"/>
            <a:r>
              <a:rPr lang="pt-BR" sz="2300" spc="-20" dirty="0"/>
              <a:t>Descrever como migrar dados para os bancos de dados da </a:t>
            </a:r>
            <a:r>
              <a:rPr lang="pt-BR" sz="2300" spc="-20" dirty="0" err="1"/>
              <a:t>Amazon</a:t>
            </a:r>
            <a:r>
              <a:rPr lang="pt-BR" sz="2300" spc="-20" dirty="0"/>
              <a:t> Web Services (AWS)</a:t>
            </a:r>
          </a:p>
          <a:p>
            <a:pPr rtl="0"/>
            <a:r>
              <a:rPr lang="pt-BR" sz="2300" dirty="0"/>
              <a:t>Implantar um servidor de banco de dados</a:t>
            </a:r>
            <a:endParaRPr lang="en-US" sz="2300"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Solução de backup do Amazon RDS</a:t>
            </a:r>
          </a:p>
        </p:txBody>
      </p:sp>
      <p:grpSp>
        <p:nvGrpSpPr>
          <p:cNvPr id="6" name="Group 5" descr="An application runs on instances that communicate with an RDS instance labeled as 'primary', The primary RDS instance is synchronously replicated to a secondary RDS instance. Both RDS instances write transaction logs and have snapshots of them taht are stored in an S3 bucket controlled by RDS. The snapshots are also copied to a second bucket in another region.">
            <a:extLst>
              <a:ext uri="{FF2B5EF4-FFF2-40B4-BE49-F238E27FC236}">
                <a16:creationId xmlns:a16="http://schemas.microsoft.com/office/drawing/2014/main" id="{69F1CC7A-B897-C940-82B8-49E05F4FB8F4}"/>
              </a:ext>
            </a:extLst>
          </p:cNvPr>
          <p:cNvGrpSpPr/>
          <p:nvPr/>
        </p:nvGrpSpPr>
        <p:grpSpPr>
          <a:xfrm>
            <a:off x="774999" y="1272340"/>
            <a:ext cx="10633923" cy="5101603"/>
            <a:chOff x="774999" y="1272340"/>
            <a:chExt cx="10633923" cy="5101603"/>
          </a:xfrm>
        </p:grpSpPr>
        <p:sp>
          <p:nvSpPr>
            <p:cNvPr id="102" name="Rectangle 101">
              <a:extLst>
                <a:ext uri="{FF2B5EF4-FFF2-40B4-BE49-F238E27FC236}">
                  <a16:creationId xmlns:a16="http://schemas.microsoft.com/office/drawing/2014/main" id="{305B98DC-5AF5-3342-A4B1-F62852BC80FE}"/>
                </a:ext>
              </a:extLst>
            </p:cNvPr>
            <p:cNvSpPr/>
            <p:nvPr/>
          </p:nvSpPr>
          <p:spPr>
            <a:xfrm>
              <a:off x="4047385" y="1751368"/>
              <a:ext cx="2962656" cy="4541437"/>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a:solidFill>
                    <a:srgbClr val="147EBA"/>
                  </a:solidFill>
                </a:rPr>
                <a:t>Zona de disponibilidade 2</a:t>
              </a:r>
            </a:p>
          </p:txBody>
        </p:sp>
        <p:sp>
          <p:nvSpPr>
            <p:cNvPr id="104" name="Rectangle 103">
              <a:extLst>
                <a:ext uri="{FF2B5EF4-FFF2-40B4-BE49-F238E27FC236}">
                  <a16:creationId xmlns:a16="http://schemas.microsoft.com/office/drawing/2014/main" id="{A85485B4-AA18-C048-B92A-A9A0F4372B98}"/>
                </a:ext>
              </a:extLst>
            </p:cNvPr>
            <p:cNvSpPr/>
            <p:nvPr/>
          </p:nvSpPr>
          <p:spPr>
            <a:xfrm>
              <a:off x="4158762" y="3739136"/>
              <a:ext cx="2688336" cy="2455289"/>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400" dirty="0" err="1">
                  <a:solidFill>
                    <a:srgbClr val="147EBA"/>
                  </a:solidFill>
                </a:rPr>
                <a:t>Sub-rede</a:t>
              </a:r>
              <a:r>
                <a:rPr lang="pt-BR" sz="1400" dirty="0">
                  <a:solidFill>
                    <a:srgbClr val="147EBA"/>
                  </a:solidFill>
                </a:rPr>
                <a:t> </a:t>
              </a:r>
              <a:r>
                <a:rPr lang="en-US" sz="1400" dirty="0">
                  <a:solidFill>
                    <a:srgbClr val="147EBA"/>
                  </a:solidFill>
                </a:rPr>
                <a:t/>
              </a:r>
              <a:br>
                <a:rPr lang="en-US" sz="1400" dirty="0">
                  <a:solidFill>
                    <a:srgbClr val="147EBA"/>
                  </a:solidFill>
                </a:rPr>
              </a:br>
              <a:r>
                <a:rPr lang="pt-BR" sz="1400" dirty="0">
                  <a:solidFill>
                    <a:srgbClr val="147EBA"/>
                  </a:solidFill>
                </a:rPr>
                <a:t>privada 2</a:t>
              </a:r>
            </a:p>
          </p:txBody>
        </p:sp>
        <p:pic>
          <p:nvPicPr>
            <p:cNvPr id="105" name="Graphic 13">
              <a:extLst>
                <a:ext uri="{FF2B5EF4-FFF2-40B4-BE49-F238E27FC236}">
                  <a16:creationId xmlns:a16="http://schemas.microsoft.com/office/drawing/2014/main" id="{3BD31095-C7B2-C24A-9990-6F9E14956A7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58764" y="3736779"/>
              <a:ext cx="292608" cy="292608"/>
            </a:xfrm>
            <a:prstGeom prst="rect">
              <a:avLst/>
            </a:prstGeom>
          </p:spPr>
        </p:pic>
        <p:grpSp>
          <p:nvGrpSpPr>
            <p:cNvPr id="131" name="Group 130"/>
            <p:cNvGrpSpPr/>
            <p:nvPr/>
          </p:nvGrpSpPr>
          <p:grpSpPr>
            <a:xfrm>
              <a:off x="4161021" y="2265430"/>
              <a:ext cx="2688336" cy="1321149"/>
              <a:chOff x="5113521" y="2557530"/>
              <a:chExt cx="2688336" cy="1321149"/>
            </a:xfrm>
          </p:grpSpPr>
          <p:sp>
            <p:nvSpPr>
              <p:cNvPr id="107" name="Rectangle 106">
                <a:extLst>
                  <a:ext uri="{FF2B5EF4-FFF2-40B4-BE49-F238E27FC236}">
                    <a16:creationId xmlns:a16="http://schemas.microsoft.com/office/drawing/2014/main" id="{E25F190B-F12E-614B-827A-566AC09E9D97}"/>
                  </a:ext>
                </a:extLst>
              </p:cNvPr>
              <p:cNvSpPr/>
              <p:nvPr/>
            </p:nvSpPr>
            <p:spPr>
              <a:xfrm>
                <a:off x="5113521" y="2559888"/>
                <a:ext cx="2688336" cy="131879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400">
                    <a:solidFill>
                      <a:srgbClr val="248814"/>
                    </a:solidFill>
                  </a:rPr>
                  <a:t>Sub-rede </a:t>
                </a:r>
                <a:r>
                  <a:rPr lang="en-US" sz="1400" dirty="0">
                    <a:solidFill>
                      <a:srgbClr val="248814"/>
                    </a:solidFill>
                  </a:rPr>
                  <a:t/>
                </a:r>
                <a:br>
                  <a:rPr lang="en-US" sz="1400" dirty="0">
                    <a:solidFill>
                      <a:srgbClr val="248814"/>
                    </a:solidFill>
                  </a:rPr>
                </a:br>
                <a:r>
                  <a:rPr lang="pt-BR" sz="1400">
                    <a:solidFill>
                      <a:srgbClr val="248814"/>
                    </a:solidFill>
                  </a:rPr>
                  <a:t>pública 2</a:t>
                </a:r>
              </a:p>
            </p:txBody>
          </p:sp>
          <p:pic>
            <p:nvPicPr>
              <p:cNvPr id="108" name="Graphic 10">
                <a:extLst>
                  <a:ext uri="{FF2B5EF4-FFF2-40B4-BE49-F238E27FC236}">
                    <a16:creationId xmlns:a16="http://schemas.microsoft.com/office/drawing/2014/main" id="{89B99B74-19F0-0B4B-85E3-A09DF2519E4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13521" y="2557530"/>
                <a:ext cx="292608" cy="292608"/>
              </a:xfrm>
              <a:prstGeom prst="rect">
                <a:avLst/>
              </a:prstGeom>
            </p:spPr>
          </p:pic>
        </p:grpSp>
        <p:sp>
          <p:nvSpPr>
            <p:cNvPr id="37" name="Rectangle 36">
              <a:extLst>
                <a:ext uri="{FF2B5EF4-FFF2-40B4-BE49-F238E27FC236}">
                  <a16:creationId xmlns:a16="http://schemas.microsoft.com/office/drawing/2014/main" id="{305B98DC-5AF5-3342-A4B1-F62852BC80FE}"/>
                </a:ext>
              </a:extLst>
            </p:cNvPr>
            <p:cNvSpPr/>
            <p:nvPr/>
          </p:nvSpPr>
          <p:spPr>
            <a:xfrm>
              <a:off x="901999" y="1730309"/>
              <a:ext cx="2966540" cy="4541437"/>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a:solidFill>
                    <a:srgbClr val="147EBA"/>
                  </a:solidFill>
                </a:rPr>
                <a:t>Zona de disponibilidade 1</a:t>
              </a:r>
            </a:p>
          </p:txBody>
        </p:sp>
        <p:grpSp>
          <p:nvGrpSpPr>
            <p:cNvPr id="46" name="Group 45"/>
            <p:cNvGrpSpPr/>
            <p:nvPr/>
          </p:nvGrpSpPr>
          <p:grpSpPr>
            <a:xfrm>
              <a:off x="774999" y="1272340"/>
              <a:ext cx="7714194" cy="5084010"/>
              <a:chOff x="4151085" y="1519392"/>
              <a:chExt cx="6752896" cy="5084010"/>
            </a:xfrm>
          </p:grpSpPr>
          <p:sp>
            <p:nvSpPr>
              <p:cNvPr id="47" name="Rectangle 46">
                <a:extLst>
                  <a:ext uri="{FF2B5EF4-FFF2-40B4-BE49-F238E27FC236}">
                    <a16:creationId xmlns:a16="http://schemas.microsoft.com/office/drawing/2014/main" id="{1D4F0FC7-668E-E64B-A231-B1E7896F3CB6}"/>
                  </a:ext>
                </a:extLst>
              </p:cNvPr>
              <p:cNvSpPr/>
              <p:nvPr/>
            </p:nvSpPr>
            <p:spPr>
              <a:xfrm>
                <a:off x="4151085" y="1519392"/>
                <a:ext cx="6752896" cy="5084010"/>
              </a:xfrm>
              <a:prstGeom prst="rect">
                <a:avLst/>
              </a:prstGeom>
              <a:noFill/>
              <a:ln w="12700">
                <a:solidFill>
                  <a:srgbClr val="147E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rgbClr val="147EBA"/>
                    </a:solidFill>
                  </a:rPr>
                  <a:t>Região</a:t>
                </a:r>
              </a:p>
            </p:txBody>
          </p:sp>
          <p:pic>
            <p:nvPicPr>
              <p:cNvPr id="48"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xmlns="" val="1"/>
                  </a:ext>
                </a:extLst>
              </p:cNvPr>
              <p:cNvPicPr>
                <a:picLocks/>
              </p:cNvPicPr>
              <p:nvPr/>
            </p:nvPicPr>
            <p:blipFill>
              <a:blip r:embed="rId8">
                <a:extLst>
                  <a:ext uri="{96DAC541-7B7A-43D3-8B79-37D633B846F1}">
                    <asvg:svgBlip xmlns:asvg="http://schemas.microsoft.com/office/drawing/2016/SVG/main" xmlns="" r:embed="rId9"/>
                  </a:ext>
                </a:extLst>
              </a:blip>
              <a:stretch>
                <a:fillRect/>
              </a:stretch>
            </p:blipFill>
            <p:spPr>
              <a:xfrm>
                <a:off x="4151086" y="1519392"/>
                <a:ext cx="256145" cy="292608"/>
              </a:xfrm>
              <a:prstGeom prst="rect">
                <a:avLst/>
              </a:prstGeom>
            </p:spPr>
          </p:pic>
        </p:grpSp>
        <p:sp>
          <p:nvSpPr>
            <p:cNvPr id="40" name="Rectangle 39">
              <a:extLst>
                <a:ext uri="{FF2B5EF4-FFF2-40B4-BE49-F238E27FC236}">
                  <a16:creationId xmlns:a16="http://schemas.microsoft.com/office/drawing/2014/main" id="{A85485B4-AA18-C048-B92A-A9A0F4372B98}"/>
                </a:ext>
              </a:extLst>
            </p:cNvPr>
            <p:cNvSpPr/>
            <p:nvPr/>
          </p:nvSpPr>
          <p:spPr>
            <a:xfrm>
              <a:off x="1064650" y="3718077"/>
              <a:ext cx="2692509" cy="2479621"/>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400" dirty="0" err="1">
                  <a:solidFill>
                    <a:srgbClr val="147EBA"/>
                  </a:solidFill>
                </a:rPr>
                <a:t>Sub-rede</a:t>
              </a:r>
              <a:r>
                <a:rPr lang="pt-BR" sz="1400" dirty="0">
                  <a:solidFill>
                    <a:srgbClr val="147EBA"/>
                  </a:solidFill>
                </a:rPr>
                <a:t> </a:t>
              </a:r>
              <a:r>
                <a:rPr lang="en-US" sz="1400" dirty="0">
                  <a:solidFill>
                    <a:srgbClr val="147EBA"/>
                  </a:solidFill>
                </a:rPr>
                <a:t/>
              </a:r>
              <a:br>
                <a:rPr lang="en-US" sz="1400" dirty="0">
                  <a:solidFill>
                    <a:srgbClr val="147EBA"/>
                  </a:solidFill>
                </a:rPr>
              </a:br>
              <a:r>
                <a:rPr lang="pt-BR" sz="1400" dirty="0">
                  <a:solidFill>
                    <a:srgbClr val="147EBA"/>
                  </a:solidFill>
                </a:rPr>
                <a:t>privada 1</a:t>
              </a:r>
            </a:p>
          </p:txBody>
        </p:sp>
        <p:pic>
          <p:nvPicPr>
            <p:cNvPr id="41" name="Graphic 13">
              <a:extLst>
                <a:ext uri="{FF2B5EF4-FFF2-40B4-BE49-F238E27FC236}">
                  <a16:creationId xmlns:a16="http://schemas.microsoft.com/office/drawing/2014/main" id="{3BD31095-C7B2-C24A-9990-6F9E14956A7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67427" y="3718077"/>
              <a:ext cx="292608" cy="292608"/>
            </a:xfrm>
            <a:prstGeom prst="rect">
              <a:avLst/>
            </a:prstGeom>
          </p:spPr>
        </p:pic>
        <p:grpSp>
          <p:nvGrpSpPr>
            <p:cNvPr id="134" name="Group 133"/>
            <p:cNvGrpSpPr/>
            <p:nvPr/>
          </p:nvGrpSpPr>
          <p:grpSpPr>
            <a:xfrm>
              <a:off x="1067427" y="2246729"/>
              <a:ext cx="2689733" cy="1318791"/>
              <a:chOff x="2019927" y="2246729"/>
              <a:chExt cx="2689733" cy="1318791"/>
            </a:xfrm>
          </p:grpSpPr>
          <p:sp>
            <p:nvSpPr>
              <p:cNvPr id="38" name="Rectangle 37">
                <a:extLst>
                  <a:ext uri="{FF2B5EF4-FFF2-40B4-BE49-F238E27FC236}">
                    <a16:creationId xmlns:a16="http://schemas.microsoft.com/office/drawing/2014/main" id="{E25F190B-F12E-614B-827A-566AC09E9D97}"/>
                  </a:ext>
                </a:extLst>
              </p:cNvPr>
              <p:cNvSpPr/>
              <p:nvPr/>
            </p:nvSpPr>
            <p:spPr>
              <a:xfrm>
                <a:off x="2019927" y="2246729"/>
                <a:ext cx="2689733" cy="131879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400">
                    <a:solidFill>
                      <a:srgbClr val="248814"/>
                    </a:solidFill>
                  </a:rPr>
                  <a:t>Sub-rede </a:t>
                </a:r>
                <a:r>
                  <a:rPr lang="en-US" sz="1400" dirty="0">
                    <a:solidFill>
                      <a:srgbClr val="248814"/>
                    </a:solidFill>
                  </a:rPr>
                  <a:t/>
                </a:r>
                <a:br>
                  <a:rPr lang="en-US" sz="1400" dirty="0">
                    <a:solidFill>
                      <a:srgbClr val="248814"/>
                    </a:solidFill>
                  </a:rPr>
                </a:br>
                <a:r>
                  <a:rPr lang="pt-BR" sz="1400">
                    <a:solidFill>
                      <a:srgbClr val="248814"/>
                    </a:solidFill>
                  </a:rPr>
                  <a:t>pública 1</a:t>
                </a:r>
              </a:p>
            </p:txBody>
          </p:sp>
          <p:pic>
            <p:nvPicPr>
              <p:cNvPr id="39" name="Graphic 10">
                <a:extLst>
                  <a:ext uri="{FF2B5EF4-FFF2-40B4-BE49-F238E27FC236}">
                    <a16:creationId xmlns:a16="http://schemas.microsoft.com/office/drawing/2014/main" id="{89B99B74-19F0-0B4B-85E3-A09DF2519E4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019927" y="2246729"/>
                <a:ext cx="292608" cy="292608"/>
              </a:xfrm>
              <a:prstGeom prst="rect">
                <a:avLst/>
              </a:prstGeom>
            </p:spPr>
          </p:pic>
        </p:grpSp>
        <p:grpSp>
          <p:nvGrpSpPr>
            <p:cNvPr id="78" name="Group 77"/>
            <p:cNvGrpSpPr/>
            <p:nvPr/>
          </p:nvGrpSpPr>
          <p:grpSpPr>
            <a:xfrm>
              <a:off x="2554930" y="2447446"/>
              <a:ext cx="933269" cy="1040040"/>
              <a:chOff x="8460771" y="2792615"/>
              <a:chExt cx="933269" cy="1040040"/>
            </a:xfrm>
          </p:grpSpPr>
          <p:sp>
            <p:nvSpPr>
              <p:cNvPr id="79" name="TextBox 78"/>
              <p:cNvSpPr txBox="1"/>
              <p:nvPr/>
            </p:nvSpPr>
            <p:spPr>
              <a:xfrm>
                <a:off x="8460771" y="3524878"/>
                <a:ext cx="933269"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Aplicação</a:t>
                </a:r>
              </a:p>
            </p:txBody>
          </p:sp>
          <p:grpSp>
            <p:nvGrpSpPr>
              <p:cNvPr id="80" name="Group 79"/>
              <p:cNvGrpSpPr/>
              <p:nvPr/>
            </p:nvGrpSpPr>
            <p:grpSpPr>
              <a:xfrm>
                <a:off x="8551330" y="2792615"/>
                <a:ext cx="752150" cy="752150"/>
                <a:chOff x="8172085" y="2792615"/>
                <a:chExt cx="752150" cy="752150"/>
              </a:xfrm>
            </p:grpSpPr>
            <p:sp>
              <p:nvSpPr>
                <p:cNvPr id="81" name="Rectangle 80"/>
                <p:cNvSpPr/>
                <p:nvPr/>
              </p:nvSpPr>
              <p:spPr>
                <a:xfrm>
                  <a:off x="8172085" y="2792615"/>
                  <a:ext cx="752150" cy="75215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pic>
              <p:nvPicPr>
                <p:cNvPr id="82" name="Graphic 137">
                  <a:extLst>
                    <a:ext uri="{FF2B5EF4-FFF2-40B4-BE49-F238E27FC236}">
                      <a16:creationId xmlns:a16="http://schemas.microsoft.com/office/drawing/2014/main" id="{5B22B109-5C82-FA40-91FB-DE791C44FEB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91544" y="2812074"/>
                  <a:ext cx="713232" cy="713232"/>
                </a:xfrm>
                <a:prstGeom prst="rect">
                  <a:avLst/>
                </a:prstGeom>
              </p:spPr>
            </p:pic>
          </p:grpSp>
        </p:grpSp>
        <p:grpSp>
          <p:nvGrpSpPr>
            <p:cNvPr id="83" name="Group 82"/>
            <p:cNvGrpSpPr/>
            <p:nvPr/>
          </p:nvGrpSpPr>
          <p:grpSpPr>
            <a:xfrm>
              <a:off x="1659739" y="5361013"/>
              <a:ext cx="1394934" cy="864190"/>
              <a:chOff x="6942980" y="5387973"/>
              <a:chExt cx="1394934" cy="864190"/>
            </a:xfrm>
          </p:grpSpPr>
          <p:sp>
            <p:nvSpPr>
              <p:cNvPr id="84" name="TextBox 83"/>
              <p:cNvSpPr txBox="1"/>
              <p:nvPr/>
            </p:nvSpPr>
            <p:spPr>
              <a:xfrm>
                <a:off x="6942980" y="5944386"/>
                <a:ext cx="1394934"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Volume do EBS</a:t>
                </a:r>
              </a:p>
            </p:txBody>
          </p:sp>
          <p:grpSp>
            <p:nvGrpSpPr>
              <p:cNvPr id="85" name="Group 84"/>
              <p:cNvGrpSpPr/>
              <p:nvPr/>
            </p:nvGrpSpPr>
            <p:grpSpPr>
              <a:xfrm>
                <a:off x="7348931" y="5387973"/>
                <a:ext cx="572340" cy="572340"/>
                <a:chOff x="5080486" y="5477278"/>
                <a:chExt cx="572340" cy="572340"/>
              </a:xfrm>
            </p:grpSpPr>
            <p:sp>
              <p:nvSpPr>
                <p:cNvPr id="87" name="Rectangle 86"/>
                <p:cNvSpPr/>
                <p:nvPr/>
              </p:nvSpPr>
              <p:spPr>
                <a:xfrm>
                  <a:off x="5080486" y="5477278"/>
                  <a:ext cx="572340" cy="57234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p>
              </p:txBody>
            </p:sp>
            <p:pic>
              <p:nvPicPr>
                <p:cNvPr id="86"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131706" y="5528498"/>
                  <a:ext cx="469900" cy="469900"/>
                </a:xfrm>
                <a:prstGeom prst="rect">
                  <a:avLst/>
                </a:prstGeom>
              </p:spPr>
            </p:pic>
          </p:grpSp>
        </p:grpSp>
        <p:cxnSp>
          <p:nvCxnSpPr>
            <p:cNvPr id="100" name="Straight Arrow Connector 99"/>
            <p:cNvCxnSpPr>
              <a:cxnSpLocks/>
            </p:cNvCxnSpPr>
            <p:nvPr/>
          </p:nvCxnSpPr>
          <p:spPr>
            <a:xfrm>
              <a:off x="3020858" y="3487198"/>
              <a:ext cx="707" cy="4288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cxnSpLocks/>
              <a:stCxn id="62" idx="1"/>
              <a:endCxn id="87" idx="0"/>
            </p:cNvCxnSpPr>
            <p:nvPr/>
          </p:nvCxnSpPr>
          <p:spPr>
            <a:xfrm rot="10800000" flipV="1">
              <a:off x="2351861" y="4396795"/>
              <a:ext cx="308753" cy="9642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a:off x="5573380" y="5361013"/>
              <a:ext cx="1394934" cy="864190"/>
              <a:chOff x="6942980" y="5387973"/>
              <a:chExt cx="1394934" cy="864190"/>
            </a:xfrm>
          </p:grpSpPr>
          <p:sp>
            <p:nvSpPr>
              <p:cNvPr id="116" name="TextBox 115"/>
              <p:cNvSpPr txBox="1"/>
              <p:nvPr/>
            </p:nvSpPr>
            <p:spPr>
              <a:xfrm>
                <a:off x="6942980" y="5944386"/>
                <a:ext cx="1394934"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Volume do EBS</a:t>
                </a:r>
              </a:p>
            </p:txBody>
          </p:sp>
          <p:grpSp>
            <p:nvGrpSpPr>
              <p:cNvPr id="117" name="Group 116"/>
              <p:cNvGrpSpPr/>
              <p:nvPr/>
            </p:nvGrpSpPr>
            <p:grpSpPr>
              <a:xfrm>
                <a:off x="7348931" y="5387973"/>
                <a:ext cx="572340" cy="572340"/>
                <a:chOff x="5080486" y="5477278"/>
                <a:chExt cx="572340" cy="572340"/>
              </a:xfrm>
            </p:grpSpPr>
            <p:sp>
              <p:nvSpPr>
                <p:cNvPr id="118" name="Rectangle 117"/>
                <p:cNvSpPr/>
                <p:nvPr/>
              </p:nvSpPr>
              <p:spPr>
                <a:xfrm>
                  <a:off x="5080486" y="5477278"/>
                  <a:ext cx="572340" cy="57234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p>
              </p:txBody>
            </p:sp>
            <p:pic>
              <p:nvPicPr>
                <p:cNvPr id="119"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131706" y="5528498"/>
                  <a:ext cx="469900" cy="469900"/>
                </a:xfrm>
                <a:prstGeom prst="rect">
                  <a:avLst/>
                </a:prstGeom>
              </p:spPr>
            </p:pic>
          </p:grpSp>
        </p:grpSp>
        <p:cxnSp>
          <p:nvCxnSpPr>
            <p:cNvPr id="120" name="Elbow Connector 119"/>
            <p:cNvCxnSpPr>
              <a:cxnSpLocks/>
              <a:stCxn id="63" idx="3"/>
              <a:endCxn id="118" idx="0"/>
            </p:cNvCxnSpPr>
            <p:nvPr/>
          </p:nvCxnSpPr>
          <p:spPr>
            <a:xfrm>
              <a:off x="6045011" y="4426948"/>
              <a:ext cx="220490" cy="93406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3389495" y="4309388"/>
              <a:ext cx="1817407" cy="493792"/>
              <a:chOff x="4341995" y="4703088"/>
              <a:chExt cx="1817407" cy="493792"/>
            </a:xfrm>
          </p:grpSpPr>
          <p:sp>
            <p:nvSpPr>
              <p:cNvPr id="72" name="TextBox 71"/>
              <p:cNvSpPr txBox="1"/>
              <p:nvPr/>
            </p:nvSpPr>
            <p:spPr>
              <a:xfrm>
                <a:off x="4491471" y="4765993"/>
                <a:ext cx="1347642" cy="430887"/>
              </a:xfrm>
              <a:prstGeom prst="rect">
                <a:avLst/>
              </a:prstGeom>
              <a:solidFill>
                <a:schemeClr val="bg1"/>
              </a:solidFill>
            </p:spPr>
            <p:txBody>
              <a:bodyPr wrap="square" lIns="0" tIns="0" rIns="0" bIns="0"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Replicação</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a:latin typeface="Amazon Ember Light" panose="020B0403020204020204" pitchFamily="34" charset="0"/>
                    <a:ea typeface="Amazon Ember Light" panose="020B0403020204020204" pitchFamily="34" charset="0"/>
                    <a:cs typeface="Amazon Ember Light" panose="020B0403020204020204" pitchFamily="34" charset="0"/>
                  </a:rPr>
                  <a:t>síncrona</a:t>
                </a:r>
              </a:p>
            </p:txBody>
          </p:sp>
          <p:cxnSp>
            <p:nvCxnSpPr>
              <p:cNvPr id="113" name="Straight Arrow Connector 112"/>
              <p:cNvCxnSpPr/>
              <p:nvPr/>
            </p:nvCxnSpPr>
            <p:spPr>
              <a:xfrm>
                <a:off x="4341995" y="4703088"/>
                <a:ext cx="1817407" cy="0"/>
              </a:xfrm>
              <a:prstGeom prst="straightConnector1">
                <a:avLst/>
              </a:prstGeom>
              <a:ln w="38100">
                <a:solidFill>
                  <a:schemeClr val="accent6"/>
                </a:solidFill>
                <a:tailEnd type="triangle"/>
              </a:ln>
            </p:spPr>
            <p:style>
              <a:lnRef idx="1">
                <a:schemeClr val="accent5"/>
              </a:lnRef>
              <a:fillRef idx="0">
                <a:schemeClr val="accent5"/>
              </a:fillRef>
              <a:effectRef idx="0">
                <a:schemeClr val="accent5"/>
              </a:effectRef>
              <a:fontRef idx="minor">
                <a:schemeClr val="tx1"/>
              </a:fontRef>
            </p:style>
          </p:cxnSp>
        </p:grpSp>
        <p:grpSp>
          <p:nvGrpSpPr>
            <p:cNvPr id="124" name="Group 123"/>
            <p:cNvGrpSpPr/>
            <p:nvPr/>
          </p:nvGrpSpPr>
          <p:grpSpPr>
            <a:xfrm>
              <a:off x="6955753" y="4592253"/>
              <a:ext cx="1523695" cy="1449864"/>
              <a:chOff x="7349453" y="4347488"/>
              <a:chExt cx="1523695" cy="1449864"/>
            </a:xfrm>
          </p:grpSpPr>
          <p:pic>
            <p:nvPicPr>
              <p:cNvPr id="122" name="Graphic 44">
                <a:extLst>
                  <a:ext uri="{FF2B5EF4-FFF2-40B4-BE49-F238E27FC236}">
                    <a16:creationId xmlns:a16="http://schemas.microsoft.com/office/drawing/2014/main" id="{377480BA-A3A6-9E4A-9AF3-6770D1E63BA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769201" y="4347488"/>
                <a:ext cx="711200" cy="711200"/>
              </a:xfrm>
              <a:prstGeom prst="rect">
                <a:avLst/>
              </a:prstGeom>
            </p:spPr>
          </p:pic>
          <p:sp>
            <p:nvSpPr>
              <p:cNvPr id="123" name="TextBox 122">
                <a:extLst>
                  <a:ext uri="{FF2B5EF4-FFF2-40B4-BE49-F238E27FC236}">
                    <a16:creationId xmlns:a16="http://schemas.microsoft.com/office/drawing/2014/main" id="{52102B6A-E0DE-BF47-806D-D37ACFEA5A70}"/>
                  </a:ext>
                </a:extLst>
              </p:cNvPr>
              <p:cNvSpPr txBox="1"/>
              <p:nvPr/>
            </p:nvSpPr>
            <p:spPr>
              <a:xfrm>
                <a:off x="7349453" y="5058688"/>
                <a:ext cx="1523695" cy="738664"/>
              </a:xfrm>
              <a:prstGeom prst="rect">
                <a:avLst/>
              </a:prstGeom>
              <a:noFill/>
            </p:spPr>
            <p:txBody>
              <a:bodyPr wrap="square" rtlCol="0">
                <a:spAutoFit/>
              </a:bodyPr>
              <a:lstStyle/>
              <a:p>
                <a:pPr algn="ctr" rtl="0"/>
                <a:r>
                  <a:rPr lang="pt-BR" sz="1400" dirty="0" err="1"/>
                  <a:t>Bucket</a:t>
                </a:r>
                <a:r>
                  <a:rPr lang="pt-BR" sz="1400" dirty="0"/>
                  <a:t> do S3 controlado pelo </a:t>
                </a:r>
                <a:r>
                  <a:rPr lang="pt-BR" sz="1400" dirty="0" err="1"/>
                  <a:t>Amazon</a:t>
                </a:r>
                <a:r>
                  <a:rPr lang="pt-BR" sz="1400" dirty="0"/>
                  <a:t> RDS</a:t>
                </a:r>
              </a:p>
            </p:txBody>
          </p:sp>
        </p:grpSp>
        <p:grpSp>
          <p:nvGrpSpPr>
            <p:cNvPr id="125" name="Group 124"/>
            <p:cNvGrpSpPr/>
            <p:nvPr/>
          </p:nvGrpSpPr>
          <p:grpSpPr>
            <a:xfrm>
              <a:off x="9678750" y="4592253"/>
              <a:ext cx="1547143" cy="1496500"/>
              <a:chOff x="7351229" y="4347488"/>
              <a:chExt cx="1547143" cy="1496500"/>
            </a:xfrm>
          </p:grpSpPr>
          <p:pic>
            <p:nvPicPr>
              <p:cNvPr id="126" name="Graphic 44">
                <a:extLst>
                  <a:ext uri="{FF2B5EF4-FFF2-40B4-BE49-F238E27FC236}">
                    <a16:creationId xmlns:a16="http://schemas.microsoft.com/office/drawing/2014/main" id="{377480BA-A3A6-9E4A-9AF3-6770D1E63BA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769201" y="4347488"/>
                <a:ext cx="711200" cy="711200"/>
              </a:xfrm>
              <a:prstGeom prst="rect">
                <a:avLst/>
              </a:prstGeom>
            </p:spPr>
          </p:pic>
          <p:sp>
            <p:nvSpPr>
              <p:cNvPr id="127" name="TextBox 126">
                <a:extLst>
                  <a:ext uri="{FF2B5EF4-FFF2-40B4-BE49-F238E27FC236}">
                    <a16:creationId xmlns:a16="http://schemas.microsoft.com/office/drawing/2014/main" id="{52102B6A-E0DE-BF47-806D-D37ACFEA5A70}"/>
                  </a:ext>
                </a:extLst>
              </p:cNvPr>
              <p:cNvSpPr txBox="1"/>
              <p:nvPr/>
            </p:nvSpPr>
            <p:spPr>
              <a:xfrm>
                <a:off x="7351229" y="5105324"/>
                <a:ext cx="1547143" cy="738664"/>
              </a:xfrm>
              <a:prstGeom prst="rect">
                <a:avLst/>
              </a:prstGeom>
              <a:noFill/>
            </p:spPr>
            <p:txBody>
              <a:bodyPr wrap="square" rtlCol="0">
                <a:spAutoFit/>
              </a:bodyPr>
              <a:lstStyle/>
              <a:p>
                <a:pPr algn="ctr" rtl="0"/>
                <a:r>
                  <a:rPr lang="pt-BR" sz="1400" dirty="0" err="1"/>
                  <a:t>Bucket</a:t>
                </a:r>
                <a:r>
                  <a:rPr lang="pt-BR" sz="1400" dirty="0"/>
                  <a:t> do S3 controlado pelo </a:t>
                </a:r>
                <a:r>
                  <a:rPr lang="pt-BR" sz="1400" dirty="0" err="1"/>
                  <a:t>Amazon</a:t>
                </a:r>
                <a:r>
                  <a:rPr lang="pt-BR" sz="1400" dirty="0"/>
                  <a:t> RDS</a:t>
                </a:r>
              </a:p>
            </p:txBody>
          </p:sp>
        </p:grpSp>
        <p:grpSp>
          <p:nvGrpSpPr>
            <p:cNvPr id="128" name="Group 127"/>
            <p:cNvGrpSpPr/>
            <p:nvPr/>
          </p:nvGrpSpPr>
          <p:grpSpPr>
            <a:xfrm>
              <a:off x="9495723" y="1289933"/>
              <a:ext cx="1913199" cy="5084010"/>
              <a:chOff x="4151085" y="1519392"/>
              <a:chExt cx="1674787" cy="5084010"/>
            </a:xfrm>
          </p:grpSpPr>
          <p:sp>
            <p:nvSpPr>
              <p:cNvPr id="129" name="Rectangle 128">
                <a:extLst>
                  <a:ext uri="{FF2B5EF4-FFF2-40B4-BE49-F238E27FC236}">
                    <a16:creationId xmlns:a16="http://schemas.microsoft.com/office/drawing/2014/main" id="{1D4F0FC7-668E-E64B-A231-B1E7896F3CB6}"/>
                  </a:ext>
                </a:extLst>
              </p:cNvPr>
              <p:cNvSpPr/>
              <p:nvPr/>
            </p:nvSpPr>
            <p:spPr>
              <a:xfrm>
                <a:off x="4151085" y="1519392"/>
                <a:ext cx="1674787" cy="5084010"/>
              </a:xfrm>
              <a:prstGeom prst="rect">
                <a:avLst/>
              </a:prstGeom>
              <a:noFill/>
              <a:ln w="12700">
                <a:solidFill>
                  <a:srgbClr val="147E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rgbClr val="147EBA"/>
                    </a:solidFill>
                  </a:rPr>
                  <a:t>Região</a:t>
                </a:r>
              </a:p>
            </p:txBody>
          </p:sp>
          <p:pic>
            <p:nvPicPr>
              <p:cNvPr id="130"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xmlns="" val="1"/>
                  </a:ext>
                </a:extLst>
              </p:cNvPr>
              <p:cNvPicPr>
                <a:picLocks/>
              </p:cNvPicPr>
              <p:nvPr/>
            </p:nvPicPr>
            <p:blipFill>
              <a:blip r:embed="rId8">
                <a:extLst>
                  <a:ext uri="{96DAC541-7B7A-43D3-8B79-37D633B846F1}">
                    <asvg:svgBlip xmlns:asvg="http://schemas.microsoft.com/office/drawing/2016/SVG/main" xmlns="" r:embed="rId9"/>
                  </a:ext>
                </a:extLst>
              </a:blip>
              <a:stretch>
                <a:fillRect/>
              </a:stretch>
            </p:blipFill>
            <p:spPr>
              <a:xfrm>
                <a:off x="4151086" y="1519392"/>
                <a:ext cx="256145" cy="292608"/>
              </a:xfrm>
              <a:prstGeom prst="rect">
                <a:avLst/>
              </a:prstGeom>
            </p:spPr>
          </p:pic>
        </p:grpSp>
        <p:cxnSp>
          <p:nvCxnSpPr>
            <p:cNvPr id="145" name="Elbow Connector 144"/>
            <p:cNvCxnSpPr>
              <a:cxnSpLocks/>
              <a:stCxn id="63" idx="2"/>
            </p:cNvCxnSpPr>
            <p:nvPr/>
          </p:nvCxnSpPr>
          <p:spPr>
            <a:xfrm rot="16200000" flipH="1">
              <a:off x="6468523" y="4003436"/>
              <a:ext cx="147672" cy="1713814"/>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4345563" y="5153800"/>
              <a:ext cx="1502014" cy="215444"/>
            </a:xfrm>
            <a:prstGeom prst="rect">
              <a:avLst/>
            </a:prstGeom>
            <a:solidFill>
              <a:schemeClr val="bg1"/>
            </a:solidFill>
          </p:spPr>
          <p:txBody>
            <a:bodyPr wrap="none" lIns="0" tIns="0" rIns="0" bIns="0"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Logs de transações</a:t>
              </a:r>
            </a:p>
          </p:txBody>
        </p:sp>
        <p:cxnSp>
          <p:nvCxnSpPr>
            <p:cNvPr id="137" name="Elbow Connector 136"/>
            <p:cNvCxnSpPr>
              <a:cxnSpLocks/>
            </p:cNvCxnSpPr>
            <p:nvPr/>
          </p:nvCxnSpPr>
          <p:spPr>
            <a:xfrm rot="16200000" flipH="1">
              <a:off x="5006702" y="2744134"/>
              <a:ext cx="342474" cy="4353937"/>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22" idx="3"/>
              <a:endCxn id="126" idx="1"/>
            </p:cNvCxnSpPr>
            <p:nvPr/>
          </p:nvCxnSpPr>
          <p:spPr>
            <a:xfrm>
              <a:off x="8086701" y="4947853"/>
              <a:ext cx="201002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589950" y="5018670"/>
              <a:ext cx="793486" cy="430887"/>
            </a:xfrm>
            <a:prstGeom prst="rect">
              <a:avLst/>
            </a:prstGeom>
            <a:solidFill>
              <a:schemeClr val="bg1"/>
            </a:solidFill>
          </p:spPr>
          <p:txBody>
            <a:bodyPr wrap="none" lIns="0" tIns="0" rIns="0" bIns="0"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Copiar</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a:latin typeface="Amazon Ember Light" panose="020B0403020204020204" pitchFamily="34" charset="0"/>
                  <a:ea typeface="Amazon Ember Light" panose="020B0403020204020204" pitchFamily="34" charset="0"/>
                  <a:cs typeface="Amazon Ember Light" panose="020B0403020204020204" pitchFamily="34" charset="0"/>
                </a:rPr>
                <a:t>snapshots</a:t>
              </a:r>
            </a:p>
          </p:txBody>
        </p:sp>
        <p:sp>
          <p:nvSpPr>
            <p:cNvPr id="61" name="TextBox 60"/>
            <p:cNvSpPr txBox="1"/>
            <p:nvPr/>
          </p:nvSpPr>
          <p:spPr>
            <a:xfrm>
              <a:off x="6394545" y="4544685"/>
              <a:ext cx="817531" cy="215444"/>
            </a:xfrm>
            <a:prstGeom prst="rect">
              <a:avLst/>
            </a:prstGeom>
            <a:solidFill>
              <a:schemeClr val="bg1"/>
            </a:solidFill>
          </p:spPr>
          <p:txBody>
            <a:bodyPr wrap="none" lIns="0" tIns="0" rIns="0" bIns="0"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Snapshots</a:t>
              </a:r>
            </a:p>
          </p:txBody>
        </p:sp>
        <p:pic>
          <p:nvPicPr>
            <p:cNvPr id="62" name="Graphic 61">
              <a:extLst>
                <a:ext uri="{FF2B5EF4-FFF2-40B4-BE49-F238E27FC236}">
                  <a16:creationId xmlns:a16="http://schemas.microsoft.com/office/drawing/2014/main" id="{6ED5E14F-1815-3D4C-A9EA-298BC7B6EBDA}"/>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660613" y="4026010"/>
              <a:ext cx="741571" cy="741571"/>
            </a:xfrm>
            <a:prstGeom prst="rect">
              <a:avLst/>
            </a:prstGeom>
          </p:spPr>
        </p:pic>
        <p:pic>
          <p:nvPicPr>
            <p:cNvPr id="63" name="Graphic 62">
              <a:extLst>
                <a:ext uri="{FF2B5EF4-FFF2-40B4-BE49-F238E27FC236}">
                  <a16:creationId xmlns:a16="http://schemas.microsoft.com/office/drawing/2014/main" id="{E0093D9F-51A7-DA4B-BA2C-AA4720AD70A6}"/>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325893" y="4067389"/>
              <a:ext cx="719118" cy="719118"/>
            </a:xfrm>
            <a:prstGeom prst="rect">
              <a:avLst/>
            </a:prstGeom>
          </p:spPr>
        </p:pic>
        <p:sp>
          <p:nvSpPr>
            <p:cNvPr id="64" name="TextBox 63">
              <a:extLst>
                <a:ext uri="{FF2B5EF4-FFF2-40B4-BE49-F238E27FC236}">
                  <a16:creationId xmlns:a16="http://schemas.microsoft.com/office/drawing/2014/main" id="{39EF8107-478C-D447-8B05-557834A61DFF}"/>
                </a:ext>
              </a:extLst>
            </p:cNvPr>
            <p:cNvSpPr txBox="1"/>
            <p:nvPr/>
          </p:nvSpPr>
          <p:spPr>
            <a:xfrm>
              <a:off x="2141330" y="3666040"/>
              <a:ext cx="869148" cy="307777"/>
            </a:xfrm>
            <a:prstGeom prst="rect">
              <a:avLst/>
            </a:prstGeom>
            <a:noFill/>
          </p:spPr>
          <p:txBody>
            <a:bodyPr wrap="none" rtlCol="0">
              <a:spAutoFit/>
            </a:bodyPr>
            <a:lstStyle/>
            <a:p>
              <a:pPr algn="ctr" rtl="0"/>
              <a:r>
                <a:rPr lang="pt-BR" sz="14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Primária</a:t>
              </a:r>
            </a:p>
          </p:txBody>
        </p:sp>
        <p:sp>
          <p:nvSpPr>
            <p:cNvPr id="65" name="TextBox 64">
              <a:extLst>
                <a:ext uri="{FF2B5EF4-FFF2-40B4-BE49-F238E27FC236}">
                  <a16:creationId xmlns:a16="http://schemas.microsoft.com/office/drawing/2014/main" id="{30D29B55-DB95-BB4C-96D0-80034D31A78F}"/>
                </a:ext>
              </a:extLst>
            </p:cNvPr>
            <p:cNvSpPr txBox="1"/>
            <p:nvPr/>
          </p:nvSpPr>
          <p:spPr>
            <a:xfrm>
              <a:off x="5354815" y="3681436"/>
              <a:ext cx="1082348" cy="307777"/>
            </a:xfrm>
            <a:prstGeom prst="rect">
              <a:avLst/>
            </a:prstGeom>
            <a:noFill/>
          </p:spPr>
          <p:txBody>
            <a:bodyPr wrap="none" rtlCol="0">
              <a:spAutoFit/>
            </a:bodyPr>
            <a:lstStyle/>
            <a:p>
              <a:pPr algn="ctr" rtl="0"/>
              <a:r>
                <a:rPr lang="pt-BR" sz="14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Secundária</a:t>
              </a:r>
            </a:p>
          </p:txBody>
        </p:sp>
      </p:grpSp>
    </p:spTree>
    <p:custDataLst>
      <p:tags r:id="rId1"/>
    </p:custDataLst>
    <p:extLst>
      <p:ext uri="{BB962C8B-B14F-4D97-AF65-F5344CB8AC3E}">
        <p14:creationId xmlns:p14="http://schemas.microsoft.com/office/powerpoint/2010/main" val="2517964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946173"/>
            <a:ext cx="4085713" cy="2250624"/>
          </a:xfrm>
        </p:spPr>
        <p:txBody>
          <a:bodyPr rtlCol="0" anchor="t" anchorCtr="0">
            <a:noAutofit/>
          </a:bodyPr>
          <a:lstStyle/>
          <a:p>
            <a:pPr rtl="0"/>
            <a:r>
              <a:rPr lang="pt-BR" sz="3200" dirty="0"/>
              <a:t>Demonstração: </a:t>
            </a:r>
            <a:r>
              <a:rPr lang="pt-BR" sz="3200" dirty="0" smtClean="0"/>
              <a:t>Backup automatizado </a:t>
            </a:r>
            <a:r>
              <a:rPr lang="pt-BR" sz="3200" dirty="0"/>
              <a:t>e réplicas de leitura do </a:t>
            </a:r>
            <a:r>
              <a:rPr lang="pt-BR" sz="3200" dirty="0" err="1"/>
              <a:t>Amazon</a:t>
            </a:r>
            <a:r>
              <a:rPr lang="pt-BR" sz="3200" dirty="0"/>
              <a:t> RDS</a:t>
            </a: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3614614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F41B4-9E65-1645-B5A1-F2FDFA05F328}"/>
              </a:ext>
            </a:extLst>
          </p:cNvPr>
          <p:cNvSpPr>
            <a:spLocks noGrp="1"/>
          </p:cNvSpPr>
          <p:nvPr>
            <p:ph type="title"/>
          </p:nvPr>
        </p:nvSpPr>
        <p:spPr/>
        <p:txBody>
          <a:bodyPr rtlCol="0"/>
          <a:lstStyle/>
          <a:p>
            <a:pPr rtl="0"/>
            <a:r>
              <a:rPr lang="pt-BR"/>
              <a:t>Amazon Aurora</a:t>
            </a:r>
          </a:p>
        </p:txBody>
      </p:sp>
      <p:pic>
        <p:nvPicPr>
          <p:cNvPr id="5" name="Graphic 4">
            <a:extLst>
              <a:ext uri="{FF2B5EF4-FFF2-40B4-BE49-F238E27FC236}">
                <a16:creationId xmlns:a16="http://schemas.microsoft.com/office/drawing/2014/main" id="{A7DB090A-C3E9-F343-8114-75388C8B2DF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14400" y="2148840"/>
            <a:ext cx="1280160" cy="1280160"/>
          </a:xfrm>
          <a:prstGeom prst="rect">
            <a:avLst/>
          </a:prstGeom>
        </p:spPr>
      </p:pic>
      <p:sp>
        <p:nvSpPr>
          <p:cNvPr id="4" name="TextBox 3">
            <a:extLst>
              <a:ext uri="{FF2B5EF4-FFF2-40B4-BE49-F238E27FC236}">
                <a16:creationId xmlns:a16="http://schemas.microsoft.com/office/drawing/2014/main" id="{A3F497B0-E3BB-7741-B2B0-32751BBA360E}"/>
              </a:ext>
            </a:extLst>
          </p:cNvPr>
          <p:cNvSpPr txBox="1"/>
          <p:nvPr/>
        </p:nvSpPr>
        <p:spPr>
          <a:xfrm>
            <a:off x="455841" y="3495453"/>
            <a:ext cx="2301904" cy="954107"/>
          </a:xfrm>
          <a:prstGeom prst="rect">
            <a:avLst/>
          </a:prstGeom>
          <a:noFill/>
        </p:spPr>
        <p:txBody>
          <a:bodyPr wrap="square" rtlCol="0">
            <a:spAutoFit/>
          </a:bodyPr>
          <a:lstStyle/>
          <a:p>
            <a:pPr algn="ctr" rtl="0"/>
            <a:r>
              <a:rPr lang="pt-BR" sz="2800">
                <a:latin typeface="Amazon Ember" panose="02000000000000000000" pitchFamily="2" charset="0"/>
                <a:ea typeface="Amazon Ember" panose="02000000000000000000" pitchFamily="2" charset="0"/>
              </a:rPr>
              <a:t>Amazon </a:t>
            </a:r>
            <a:r>
              <a:rPr lang="en-US" sz="2800" dirty="0">
                <a:latin typeface="Amazon Ember" panose="02000000000000000000" pitchFamily="2" charset="0"/>
                <a:ea typeface="Amazon Ember" panose="02000000000000000000" pitchFamily="2" charset="0"/>
              </a:rPr>
              <a:t/>
            </a:r>
            <a:br>
              <a:rPr lang="en-US" sz="2800" dirty="0">
                <a:latin typeface="Amazon Ember" panose="02000000000000000000" pitchFamily="2" charset="0"/>
                <a:ea typeface="Amazon Ember" panose="02000000000000000000" pitchFamily="2" charset="0"/>
              </a:rPr>
            </a:br>
            <a:r>
              <a:rPr lang="pt-BR" sz="2800">
                <a:latin typeface="Amazon Ember" panose="02000000000000000000" pitchFamily="2" charset="0"/>
                <a:ea typeface="Amazon Ember" panose="02000000000000000000" pitchFamily="2" charset="0"/>
              </a:rPr>
              <a:t>Aurora</a:t>
            </a:r>
          </a:p>
        </p:txBody>
      </p:sp>
      <p:sp>
        <p:nvSpPr>
          <p:cNvPr id="8" name="Rectangle 7">
            <a:extLst>
              <a:ext uri="{FF2B5EF4-FFF2-40B4-BE49-F238E27FC236}">
                <a16:creationId xmlns:a16="http://schemas.microsoft.com/office/drawing/2014/main" id="{20B9E248-53DD-274A-8BD4-5F1F5B6CF369}"/>
              </a:ext>
              <a:ext uri="{C183D7F6-B498-43B3-948B-1728B52AA6E4}">
                <adec:decorative xmlns:adec="http://schemas.microsoft.com/office/drawing/2017/decorative" xmlns="" val="1"/>
              </a:ext>
            </a:extLst>
          </p:cNvPr>
          <p:cNvSpPr/>
          <p:nvPr/>
        </p:nvSpPr>
        <p:spPr>
          <a:xfrm>
            <a:off x="455841" y="1885674"/>
            <a:ext cx="2203877" cy="2686326"/>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lumMod val="75000"/>
                </a:schemeClr>
              </a:solidFill>
              <a:highlight>
                <a:srgbClr val="C0C0C0"/>
              </a:highlight>
            </a:endParaRPr>
          </a:p>
        </p:txBody>
      </p:sp>
      <p:sp>
        <p:nvSpPr>
          <p:cNvPr id="7" name="Rectangle 6">
            <a:extLst>
              <a:ext uri="{FF2B5EF4-FFF2-40B4-BE49-F238E27FC236}">
                <a16:creationId xmlns:a16="http://schemas.microsoft.com/office/drawing/2014/main" id="{E49D6D51-A8CE-0B4F-9E8E-8C4B19138732}"/>
              </a:ext>
            </a:extLst>
          </p:cNvPr>
          <p:cNvSpPr/>
          <p:nvPr/>
        </p:nvSpPr>
        <p:spPr>
          <a:xfrm>
            <a:off x="3004509" y="1229621"/>
            <a:ext cx="9087290" cy="5262979"/>
          </a:xfrm>
          <a:prstGeom prst="rect">
            <a:avLst/>
          </a:prstGeom>
        </p:spPr>
        <p:txBody>
          <a:bodyPr wrap="square" rtlCol="0">
            <a:spAutoFit/>
          </a:bodyPr>
          <a:lstStyle/>
          <a:p>
            <a:pPr rtl="0"/>
            <a:r>
              <a:rPr lang="pt-BR" sz="2300" spc="-2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 </a:t>
            </a:r>
            <a:r>
              <a:rPr lang="pt-BR" sz="2300" spc="-20" dirty="0" err="1">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a:t>
            </a:r>
            <a:r>
              <a:rPr lang="pt-BR" sz="2300" spc="-2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Aurora é um mecanismo de banco de dados relacional totalmente gerenciado e compatível com MySQL e </a:t>
            </a:r>
            <a:r>
              <a:rPr lang="pt-BR" sz="2300" spc="-20" dirty="0" err="1">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PostgreSQL</a:t>
            </a:r>
            <a:r>
              <a:rPr lang="pt-BR" sz="2300" spc="-2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t>
            </a:r>
          </a:p>
          <a:p>
            <a:pPr rtl="0"/>
            <a:endParaRPr lang="en-US" sz="23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799596" lvl="1" indent="-342900" rtl="0">
              <a:buFont typeface="Arial" panose="020B0604020202020204" pitchFamily="34" charset="0"/>
              <a:buChar char="•"/>
            </a:pPr>
            <a:r>
              <a:rPr lang="pt-BR"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Usado para o processamento transacional online (OLTP)</a:t>
            </a:r>
          </a:p>
          <a:p>
            <a:pPr marL="799596" lvl="1" indent="-342900" rtl="0">
              <a:buFont typeface="Arial" panose="020B0604020202020204" pitchFamily="34" charset="0"/>
              <a:buChar char="•"/>
            </a:pPr>
            <a:endParaRPr lang="en-US"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rtl="0">
              <a:buFont typeface="Arial" panose="020B0604020202020204" pitchFamily="34" charset="0"/>
              <a:buChar char="•"/>
            </a:pPr>
            <a:r>
              <a:rPr lang="pt-BR"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Até cinco vezes a taxa de transferência do MySQL*</a:t>
            </a:r>
            <a:endParaRPr lang="en-US" sz="2300" baseline="300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rtl="0">
              <a:buFont typeface="Arial" panose="020B0604020202020204" pitchFamily="34" charset="0"/>
              <a:buChar char="•"/>
            </a:pPr>
            <a:endParaRPr lang="en-US"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rtl="0">
              <a:buFont typeface="Arial" panose="020B0604020202020204" pitchFamily="34" charset="0"/>
              <a:buChar char="•"/>
            </a:pPr>
            <a:r>
              <a:rPr lang="pt-BR"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Até três vezes a taxa de transferência do </a:t>
            </a:r>
            <a:r>
              <a:rPr lang="pt-BR" sz="2300" dirty="0" err="1">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PostgreSQL</a:t>
            </a:r>
            <a:r>
              <a:rPr lang="pt-BR" sz="2300" baseline="300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a:p>
            <a:pPr lvl="1" rtl="0"/>
            <a:endParaRPr lang="en-US"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rtl="0">
              <a:buFont typeface="Arial" panose="020B0604020202020204" pitchFamily="34" charset="0"/>
              <a:buChar char="•"/>
            </a:pPr>
            <a:r>
              <a:rPr lang="pt-BR"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Replica dados de seis maneiras em três zonas </a:t>
            </a:r>
            <a:r>
              <a:rPr lang="pt-BR" sz="2300" dirty="0" smtClean="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a:t>
            </a:r>
            <a:r>
              <a:rPr lang="el-GR" sz="2300" dirty="0" smtClean="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300" dirty="0" smtClean="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disponibilidade</a:t>
            </a:r>
            <a:endParaRPr lang="pt-BR"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lvl="1" rtl="0"/>
            <a:endParaRPr lang="en-US"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rtl="0">
              <a:buFont typeface="Arial" panose="020B0604020202020204" pitchFamily="34" charset="0"/>
              <a:buChar char="•"/>
            </a:pPr>
            <a:r>
              <a:rPr lang="pt-BR" sz="23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Requer pouca alteração na aplicação existente</a:t>
            </a: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endPar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id="{87CC44AA-D80B-E645-8A5A-756B9EB37149}"/>
              </a:ext>
            </a:extLst>
          </p:cNvPr>
          <p:cNvSpPr txBox="1"/>
          <p:nvPr/>
        </p:nvSpPr>
        <p:spPr>
          <a:xfrm>
            <a:off x="5002306" y="6017796"/>
            <a:ext cx="7089493" cy="323165"/>
          </a:xfrm>
          <a:prstGeom prst="rect">
            <a:avLst/>
          </a:prstGeom>
          <a:noFill/>
        </p:spPr>
        <p:txBody>
          <a:bodyPr wrap="square" rtlCol="0">
            <a:spAutoFit/>
          </a:bodyPr>
          <a:lstStyle/>
          <a:p>
            <a:pPr rtl="0"/>
            <a:r>
              <a:rPr lang="pt-BR" sz="1500" baseline="30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500" dirty="0">
                <a:latin typeface="Amazon Ember Light" panose="020B0403020204020204" pitchFamily="34" charset="0"/>
                <a:ea typeface="Amazon Ember Light" panose="020B0403020204020204" pitchFamily="34" charset="0"/>
                <a:cs typeface="Amazon Ember Light" panose="020B0403020204020204" pitchFamily="34" charset="0"/>
              </a:rPr>
              <a:t>Detalhes de benchmarking estão disponíveis para </a:t>
            </a:r>
            <a:r>
              <a:rPr lang="pt-BR" sz="1500" dirty="0">
                <a:latin typeface="Amazon Ember Light" panose="020B0403020204020204" pitchFamily="34" charset="0"/>
                <a:ea typeface="Amazon Ember Light" panose="020B0403020204020204" pitchFamily="34" charset="0"/>
                <a:cs typeface="Amazon Ember Light" panose="020B0403020204020204" pitchFamily="34" charset="0"/>
                <a:hlinkClick r:id="rId6"/>
              </a:rPr>
              <a:t>MySQL</a:t>
            </a:r>
            <a:r>
              <a:rPr lang="pt-BR" sz="1500" dirty="0">
                <a:latin typeface="Amazon Ember Light" panose="020B0403020204020204" pitchFamily="34" charset="0"/>
                <a:ea typeface="Amazon Ember Light" panose="020B0403020204020204" pitchFamily="34" charset="0"/>
                <a:cs typeface="Amazon Ember Light" panose="020B0403020204020204" pitchFamily="34" charset="0"/>
              </a:rPr>
              <a:t> e </a:t>
            </a:r>
            <a:r>
              <a:rPr lang="pt-BR" sz="1500" dirty="0" err="1">
                <a:latin typeface="Amazon Ember Light" panose="020B0403020204020204" pitchFamily="34" charset="0"/>
                <a:ea typeface="Amazon Ember Light" panose="020B0403020204020204" pitchFamily="34" charset="0"/>
                <a:cs typeface="Amazon Ember Light" panose="020B0403020204020204" pitchFamily="34" charset="0"/>
                <a:hlinkClick r:id="rId7"/>
              </a:rPr>
              <a:t>PostgreSQL</a:t>
            </a:r>
            <a:r>
              <a:rPr lang="pt-BR" sz="15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spTree>
    <p:custDataLst>
      <p:tags r:id="rId1"/>
    </p:custDataLst>
    <p:extLst>
      <p:ext uri="{BB962C8B-B14F-4D97-AF65-F5344CB8AC3E}">
        <p14:creationId xmlns:p14="http://schemas.microsoft.com/office/powerpoint/2010/main" val="812934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51F5-C208-014D-914A-D690B321CC36}"/>
              </a:ext>
            </a:extLst>
          </p:cNvPr>
          <p:cNvSpPr>
            <a:spLocks noGrp="1"/>
          </p:cNvSpPr>
          <p:nvPr>
            <p:ph type="title"/>
          </p:nvPr>
        </p:nvSpPr>
        <p:spPr/>
        <p:txBody>
          <a:bodyPr rtlCol="0"/>
          <a:lstStyle/>
          <a:p>
            <a:pPr rtl="0"/>
            <a:r>
              <a:rPr lang="pt-BR"/>
              <a:t>Amazon Redshift</a:t>
            </a:r>
          </a:p>
        </p:txBody>
      </p:sp>
      <p:pic>
        <p:nvPicPr>
          <p:cNvPr id="13" name="Graphic 12">
            <a:extLst>
              <a:ext uri="{FF2B5EF4-FFF2-40B4-BE49-F238E27FC236}">
                <a16:creationId xmlns:a16="http://schemas.microsoft.com/office/drawing/2014/main" id="{35B4E7F1-7032-4446-8085-0E133611ACE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10723" y="2148840"/>
            <a:ext cx="1280160" cy="1280160"/>
          </a:xfrm>
          <a:prstGeom prst="rect">
            <a:avLst/>
          </a:prstGeom>
        </p:spPr>
      </p:pic>
      <p:sp>
        <p:nvSpPr>
          <p:cNvPr id="9" name="TextBox 8">
            <a:extLst>
              <a:ext uri="{FF2B5EF4-FFF2-40B4-BE49-F238E27FC236}">
                <a16:creationId xmlns:a16="http://schemas.microsoft.com/office/drawing/2014/main" id="{439F6254-80C2-4822-917C-E0D91274B7E8}"/>
              </a:ext>
            </a:extLst>
          </p:cNvPr>
          <p:cNvSpPr txBox="1"/>
          <p:nvPr/>
        </p:nvSpPr>
        <p:spPr>
          <a:xfrm>
            <a:off x="455841" y="3495453"/>
            <a:ext cx="2301904" cy="954107"/>
          </a:xfrm>
          <a:prstGeom prst="rect">
            <a:avLst/>
          </a:prstGeom>
          <a:noFill/>
        </p:spPr>
        <p:txBody>
          <a:bodyPr wrap="square" rtlCol="0">
            <a:spAutoFit/>
          </a:bodyPr>
          <a:lstStyle/>
          <a:p>
            <a:pPr algn="ctr" rtl="0"/>
            <a:r>
              <a:rPr lang="pt-BR" sz="2800">
                <a:latin typeface="Amazon Ember" panose="02000000000000000000" pitchFamily="2" charset="0"/>
                <a:ea typeface="Amazon Ember" panose="02000000000000000000" pitchFamily="2" charset="0"/>
              </a:rPr>
              <a:t>Amazon </a:t>
            </a:r>
            <a:r>
              <a:rPr lang="en-US" sz="2800" dirty="0">
                <a:latin typeface="Amazon Ember" panose="02000000000000000000" pitchFamily="2" charset="0"/>
                <a:ea typeface="Amazon Ember" panose="02000000000000000000" pitchFamily="2" charset="0"/>
              </a:rPr>
              <a:t/>
            </a:r>
            <a:br>
              <a:rPr lang="en-US" sz="2800" dirty="0">
                <a:latin typeface="Amazon Ember" panose="02000000000000000000" pitchFamily="2" charset="0"/>
                <a:ea typeface="Amazon Ember" panose="02000000000000000000" pitchFamily="2" charset="0"/>
              </a:rPr>
            </a:br>
            <a:r>
              <a:rPr lang="pt-BR" sz="2800">
                <a:latin typeface="Amazon Ember" panose="02000000000000000000" pitchFamily="2" charset="0"/>
                <a:ea typeface="Amazon Ember" panose="02000000000000000000" pitchFamily="2" charset="0"/>
              </a:rPr>
              <a:t>Redshift</a:t>
            </a:r>
          </a:p>
        </p:txBody>
      </p:sp>
      <p:sp>
        <p:nvSpPr>
          <p:cNvPr id="11" name="Rectangle 10">
            <a:extLst>
              <a:ext uri="{FF2B5EF4-FFF2-40B4-BE49-F238E27FC236}">
                <a16:creationId xmlns:a16="http://schemas.microsoft.com/office/drawing/2014/main" id="{D21C4236-D5C2-4895-9C10-7AA46516715E}"/>
              </a:ext>
              <a:ext uri="{C183D7F6-B498-43B3-948B-1728B52AA6E4}">
                <adec:decorative xmlns:adec="http://schemas.microsoft.com/office/drawing/2017/decorative" xmlns="" val="1"/>
              </a:ext>
            </a:extLst>
          </p:cNvPr>
          <p:cNvSpPr/>
          <p:nvPr/>
        </p:nvSpPr>
        <p:spPr>
          <a:xfrm>
            <a:off x="455841" y="1885674"/>
            <a:ext cx="2203877" cy="2686326"/>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lumMod val="75000"/>
                </a:schemeClr>
              </a:solidFill>
              <a:highlight>
                <a:srgbClr val="C0C0C0"/>
              </a:highlight>
            </a:endParaRPr>
          </a:p>
        </p:txBody>
      </p:sp>
      <p:sp>
        <p:nvSpPr>
          <p:cNvPr id="3" name="Content Placeholder 2">
            <a:extLst>
              <a:ext uri="{FF2B5EF4-FFF2-40B4-BE49-F238E27FC236}">
                <a16:creationId xmlns:a16="http://schemas.microsoft.com/office/drawing/2014/main" id="{C896CC70-D1E1-EA49-B7CD-0F98C291504D}"/>
              </a:ext>
            </a:extLst>
          </p:cNvPr>
          <p:cNvSpPr>
            <a:spLocks noGrp="1"/>
          </p:cNvSpPr>
          <p:nvPr>
            <p:ph idx="1"/>
          </p:nvPr>
        </p:nvSpPr>
        <p:spPr>
          <a:xfrm>
            <a:off x="2980470" y="1502447"/>
            <a:ext cx="8756418" cy="4190700"/>
          </a:xfrm>
        </p:spPr>
        <p:txBody>
          <a:bodyPr rIns="0" rtlCol="0"/>
          <a:lstStyle/>
          <a:p>
            <a:pPr marL="0" indent="0" rtl="0">
              <a:buNone/>
            </a:pPr>
            <a:r>
              <a:rPr lang="pt-BR" spc="-20" dirty="0">
                <a:latin typeface="Amazon Ember" panose="02000000000000000000" pitchFamily="2" charset="0"/>
                <a:ea typeface="Amazon Ember" panose="02000000000000000000" pitchFamily="2" charset="0"/>
              </a:rPr>
              <a:t>O </a:t>
            </a:r>
            <a:r>
              <a:rPr lang="pt-BR" spc="-20" dirty="0" err="1">
                <a:latin typeface="Amazon Ember" panose="02000000000000000000" pitchFamily="2" charset="0"/>
                <a:ea typeface="Amazon Ember" panose="02000000000000000000" pitchFamily="2" charset="0"/>
              </a:rPr>
              <a:t>Amazon</a:t>
            </a:r>
            <a:r>
              <a:rPr lang="pt-BR" spc="-20" dirty="0">
                <a:latin typeface="Amazon Ember" panose="02000000000000000000" pitchFamily="2" charset="0"/>
                <a:ea typeface="Amazon Ember" panose="02000000000000000000" pitchFamily="2" charset="0"/>
              </a:rPr>
              <a:t> </a:t>
            </a:r>
            <a:r>
              <a:rPr lang="pt-BR" spc="-20" dirty="0" err="1">
                <a:latin typeface="Amazon Ember" panose="02000000000000000000" pitchFamily="2" charset="0"/>
                <a:ea typeface="Amazon Ember" panose="02000000000000000000" pitchFamily="2" charset="0"/>
              </a:rPr>
              <a:t>Redshift</a:t>
            </a:r>
            <a:r>
              <a:rPr lang="pt-BR" spc="-20" dirty="0">
                <a:latin typeface="Amazon Ember" panose="02000000000000000000" pitchFamily="2" charset="0"/>
                <a:ea typeface="Amazon Ember" panose="02000000000000000000" pitchFamily="2" charset="0"/>
              </a:rPr>
              <a:t> é um serviço de </a:t>
            </a:r>
            <a:r>
              <a:rPr lang="pt-BR" spc="-20" dirty="0">
                <a:solidFill>
                  <a:schemeClr val="accent5"/>
                </a:solidFill>
                <a:latin typeface="Amazon Ember" panose="02000000000000000000" pitchFamily="2" charset="0"/>
                <a:ea typeface="Amazon Ember" panose="02000000000000000000" pitchFamily="2" charset="0"/>
              </a:rPr>
              <a:t>data </a:t>
            </a:r>
            <a:r>
              <a:rPr lang="pt-BR" spc="-20" dirty="0" err="1">
                <a:solidFill>
                  <a:schemeClr val="accent5"/>
                </a:solidFill>
                <a:latin typeface="Amazon Ember" panose="02000000000000000000" pitchFamily="2" charset="0"/>
                <a:ea typeface="Amazon Ember" panose="02000000000000000000" pitchFamily="2" charset="0"/>
              </a:rPr>
              <a:t>warehousing</a:t>
            </a:r>
            <a:r>
              <a:rPr lang="pt-BR" spc="-20" dirty="0">
                <a:latin typeface="Amazon Ember" panose="02000000000000000000" pitchFamily="2" charset="0"/>
                <a:ea typeface="Amazon Ember" panose="02000000000000000000" pitchFamily="2" charset="0"/>
              </a:rPr>
              <a:t>.</a:t>
            </a:r>
          </a:p>
          <a:p>
            <a:pPr lvl="1" rtl="0"/>
            <a:endParaRPr lang="en-US" dirty="0"/>
          </a:p>
          <a:p>
            <a:pPr rtl="0"/>
            <a:r>
              <a:rPr lang="pt-BR" dirty="0"/>
              <a:t>Usado para o processamento da análise de dados online (OLAP)</a:t>
            </a:r>
          </a:p>
          <a:p>
            <a:pPr lvl="1" rtl="0"/>
            <a:endParaRPr lang="en-US" dirty="0"/>
          </a:p>
          <a:p>
            <a:pPr rtl="0"/>
            <a:r>
              <a:rPr lang="pt-BR" dirty="0"/>
              <a:t>Armazena conjuntos de dados muito grandes</a:t>
            </a:r>
          </a:p>
          <a:p>
            <a:pPr lvl="1" rtl="0"/>
            <a:r>
              <a:rPr lang="pt-BR" dirty="0"/>
              <a:t>Armazena dados altamente estruturados e acessados </a:t>
            </a:r>
            <a:r>
              <a:rPr lang="pt-BR" dirty="0" smtClean="0"/>
              <a:t>com</a:t>
            </a:r>
            <a:r>
              <a:rPr lang="el-GR" dirty="0" smtClean="0"/>
              <a:t> </a:t>
            </a:r>
            <a:r>
              <a:rPr lang="pt-BR" dirty="0" smtClean="0"/>
              <a:t>frequência </a:t>
            </a:r>
            <a:r>
              <a:rPr lang="pt-BR" dirty="0"/>
              <a:t>no </a:t>
            </a:r>
            <a:r>
              <a:rPr lang="pt-BR" dirty="0" err="1"/>
              <a:t>Amazon</a:t>
            </a:r>
            <a:r>
              <a:rPr lang="pt-BR" dirty="0"/>
              <a:t> </a:t>
            </a:r>
            <a:r>
              <a:rPr lang="pt-BR" dirty="0" err="1"/>
              <a:t>Redshift</a:t>
            </a:r>
            <a:endParaRPr lang="pt-BR" dirty="0"/>
          </a:p>
          <a:p>
            <a:pPr lvl="1" rtl="0"/>
            <a:r>
              <a:rPr lang="pt-BR" spc="-20" dirty="0"/>
              <a:t>Também pode armazenar </a:t>
            </a:r>
            <a:r>
              <a:rPr lang="pt-BR" spc="-20" dirty="0" err="1"/>
              <a:t>exabytes</a:t>
            </a:r>
            <a:r>
              <a:rPr lang="pt-BR" spc="-20" dirty="0"/>
              <a:t> de dados estruturados, semiestruturados e não estruturados no </a:t>
            </a:r>
            <a:r>
              <a:rPr lang="pt-BR" spc="-20" dirty="0" err="1"/>
              <a:t>Amazon</a:t>
            </a:r>
            <a:r>
              <a:rPr lang="pt-BR" spc="-20" dirty="0"/>
              <a:t> S3</a:t>
            </a:r>
          </a:p>
          <a:p>
            <a:pPr rtl="0"/>
            <a:endParaRPr lang="en-US" dirty="0"/>
          </a:p>
        </p:txBody>
      </p:sp>
    </p:spTree>
    <p:custDataLst>
      <p:tags r:id="rId1"/>
    </p:custDataLst>
    <p:extLst>
      <p:ext uri="{BB962C8B-B14F-4D97-AF65-F5344CB8AC3E}">
        <p14:creationId xmlns:p14="http://schemas.microsoft.com/office/powerpoint/2010/main" val="1555135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52870"/>
            <a:ext cx="5767612" cy="5177974"/>
          </a:xfrm>
        </p:spPr>
        <p:txBody>
          <a:bodyPr rtlCol="0"/>
          <a:lstStyle/>
          <a:p>
            <a:pPr>
              <a:buClr>
                <a:schemeClr val="tx1"/>
              </a:buClr>
            </a:pPr>
            <a:r>
              <a:rPr lang="pt-BR" sz="2000" dirty="0">
                <a:solidFill>
                  <a:schemeClr val="accent5"/>
                </a:solidFill>
                <a:latin typeface="Amazon Ember" panose="02000000000000000000" pitchFamily="2" charset="0"/>
                <a:ea typeface="Amazon Ember" panose="02000000000000000000" pitchFamily="2" charset="0"/>
              </a:rPr>
              <a:t>Os serviços de banco de dados gerenciados </a:t>
            </a:r>
            <a:r>
              <a:rPr lang="pt-BR" sz="2000" dirty="0" smtClean="0">
                <a:solidFill>
                  <a:schemeClr val="accent5"/>
                </a:solidFill>
                <a:latin typeface="Amazon Ember" panose="02000000000000000000" pitchFamily="2" charset="0"/>
                <a:ea typeface="Amazon Ember" panose="02000000000000000000" pitchFamily="2" charset="0"/>
              </a:rPr>
              <a:t>da</a:t>
            </a:r>
            <a:r>
              <a:rPr lang="el-GR" sz="2000" dirty="0"/>
              <a:t> </a:t>
            </a:r>
            <a:r>
              <a:rPr lang="pt-BR" sz="2000" dirty="0" smtClean="0">
                <a:solidFill>
                  <a:schemeClr val="accent5"/>
                </a:solidFill>
                <a:latin typeface="Amazon Ember" panose="02000000000000000000" pitchFamily="2" charset="0"/>
                <a:ea typeface="Amazon Ember" panose="02000000000000000000" pitchFamily="2" charset="0"/>
              </a:rPr>
              <a:t>AWS </a:t>
            </a:r>
            <a:r>
              <a:rPr lang="pt-BR" sz="2000" dirty="0"/>
              <a:t>lidam com as tarefas administrativas para que você possa focar nas aplicações</a:t>
            </a:r>
          </a:p>
          <a:p>
            <a:pPr>
              <a:buClr>
                <a:schemeClr val="tx1"/>
              </a:buClr>
            </a:pPr>
            <a:r>
              <a:rPr lang="pt-BR" sz="2000" dirty="0">
                <a:latin typeface="+mn-lt"/>
              </a:rPr>
              <a:t>O </a:t>
            </a:r>
            <a:r>
              <a:rPr lang="pt-BR" sz="2000" dirty="0" err="1">
                <a:latin typeface="+mn-lt"/>
              </a:rPr>
              <a:t>Amazon</a:t>
            </a:r>
            <a:r>
              <a:rPr lang="pt-BR" sz="2000" dirty="0">
                <a:latin typeface="+mn-lt"/>
              </a:rPr>
              <a:t> RDS oferece suporte ao </a:t>
            </a:r>
            <a:r>
              <a:rPr lang="pt-BR" sz="2000" dirty="0" smtClean="0">
                <a:solidFill>
                  <a:schemeClr val="accent5"/>
                </a:solidFill>
                <a:latin typeface="Amazon Ember" panose="02000000000000000000" pitchFamily="2" charset="0"/>
                <a:ea typeface="Amazon Ember" panose="02000000000000000000" pitchFamily="2" charset="0"/>
              </a:rPr>
              <a:t>Microsoft</a:t>
            </a:r>
            <a:r>
              <a:rPr lang="el-GR" sz="2000" dirty="0"/>
              <a:t> </a:t>
            </a:r>
            <a:r>
              <a:rPr lang="pt-BR" sz="2000" dirty="0" smtClean="0">
                <a:solidFill>
                  <a:schemeClr val="accent5"/>
                </a:solidFill>
                <a:latin typeface="Amazon Ember" panose="02000000000000000000" pitchFamily="2" charset="0"/>
                <a:ea typeface="Amazon Ember" panose="02000000000000000000" pitchFamily="2" charset="0"/>
              </a:rPr>
              <a:t>SQL </a:t>
            </a:r>
            <a:r>
              <a:rPr lang="pt-BR" sz="2000" dirty="0">
                <a:solidFill>
                  <a:schemeClr val="accent5"/>
                </a:solidFill>
                <a:latin typeface="Amazon Ember" panose="02000000000000000000" pitchFamily="2" charset="0"/>
                <a:ea typeface="Amazon Ember" panose="02000000000000000000" pitchFamily="2" charset="0"/>
              </a:rPr>
              <a:t>Serve</a:t>
            </a:r>
            <a:r>
              <a:rPr lang="pt-BR" sz="2000" dirty="0">
                <a:latin typeface="Amazon Ember" panose="02000000000000000000" pitchFamily="2" charset="0"/>
                <a:ea typeface="Amazon Ember" panose="02000000000000000000" pitchFamily="2" charset="0"/>
              </a:rPr>
              <a:t>r</a:t>
            </a:r>
            <a:r>
              <a:rPr lang="pt-BR" sz="2000" dirty="0">
                <a:latin typeface="+mn-lt"/>
              </a:rPr>
              <a:t>, </a:t>
            </a:r>
            <a:r>
              <a:rPr lang="pt-BR" sz="2000" dirty="0">
                <a:solidFill>
                  <a:schemeClr val="accent5"/>
                </a:solidFill>
                <a:latin typeface="Amazon Ember" panose="02000000000000000000" pitchFamily="2" charset="0"/>
                <a:ea typeface="Amazon Ember" panose="02000000000000000000" pitchFamily="2" charset="0"/>
              </a:rPr>
              <a:t>Oracle</a:t>
            </a:r>
            <a:r>
              <a:rPr lang="pt-BR" sz="2000" dirty="0">
                <a:latin typeface="+mn-lt"/>
              </a:rPr>
              <a:t>, </a:t>
            </a:r>
            <a:r>
              <a:rPr lang="pt-BR" sz="2000" dirty="0">
                <a:solidFill>
                  <a:schemeClr val="accent5"/>
                </a:solidFill>
                <a:latin typeface="Amazon Ember" panose="02000000000000000000" pitchFamily="2" charset="0"/>
                <a:ea typeface="Amazon Ember" panose="02000000000000000000" pitchFamily="2" charset="0"/>
              </a:rPr>
              <a:t>MySQL</a:t>
            </a:r>
            <a:r>
              <a:rPr lang="pt-BR" sz="2000" dirty="0">
                <a:latin typeface="+mn-lt"/>
              </a:rPr>
              <a:t>, </a:t>
            </a:r>
            <a:r>
              <a:rPr lang="pt-BR" sz="2000" dirty="0" err="1">
                <a:solidFill>
                  <a:schemeClr val="accent5"/>
                </a:solidFill>
                <a:latin typeface="Amazon Ember" panose="02000000000000000000" pitchFamily="2" charset="0"/>
                <a:ea typeface="Amazon Ember" panose="02000000000000000000" pitchFamily="2" charset="0"/>
              </a:rPr>
              <a:t>PostgreSQL</a:t>
            </a:r>
            <a:r>
              <a:rPr lang="pt-BR" sz="2000" dirty="0">
                <a:latin typeface="+mn-lt"/>
              </a:rPr>
              <a:t>, </a:t>
            </a:r>
            <a:r>
              <a:rPr lang="pt-BR" sz="2000" dirty="0">
                <a:solidFill>
                  <a:schemeClr val="accent5"/>
                </a:solidFill>
                <a:latin typeface="Amazon Ember" panose="02000000000000000000" pitchFamily="2" charset="0"/>
                <a:ea typeface="Amazon Ember" panose="02000000000000000000" pitchFamily="2" charset="0"/>
              </a:rPr>
              <a:t>Aurora</a:t>
            </a:r>
            <a:r>
              <a:rPr lang="pt-BR" sz="2000" dirty="0">
                <a:latin typeface="+mn-lt"/>
              </a:rPr>
              <a:t> e </a:t>
            </a:r>
            <a:r>
              <a:rPr lang="pt-BR" sz="2000" dirty="0" err="1">
                <a:solidFill>
                  <a:schemeClr val="accent5"/>
                </a:solidFill>
                <a:latin typeface="Amazon Ember" panose="02000000000000000000" pitchFamily="2" charset="0"/>
                <a:ea typeface="Amazon Ember" panose="02000000000000000000" pitchFamily="2" charset="0"/>
              </a:rPr>
              <a:t>MariaDB</a:t>
            </a:r>
            <a:endParaRPr lang="en-US" sz="2000" dirty="0">
              <a:latin typeface="+mn-lt"/>
            </a:endParaRPr>
          </a:p>
          <a:p>
            <a:pPr rtl="0">
              <a:buClr>
                <a:schemeClr val="tx1"/>
              </a:buClr>
            </a:pPr>
            <a:r>
              <a:rPr lang="pt-BR" sz="2000" dirty="0">
                <a:latin typeface="+mn-lt"/>
              </a:rPr>
              <a:t>As </a:t>
            </a:r>
            <a:r>
              <a:rPr lang="pt-BR" sz="2000" dirty="0">
                <a:solidFill>
                  <a:schemeClr val="accent5"/>
                </a:solidFill>
                <a:latin typeface="Amazon Ember" panose="02000000000000000000" pitchFamily="2" charset="0"/>
                <a:ea typeface="Amazon Ember" panose="02000000000000000000" pitchFamily="2" charset="0"/>
              </a:rPr>
              <a:t>implantações </a:t>
            </a:r>
            <a:r>
              <a:rPr lang="pt-BR" sz="2000" dirty="0" err="1">
                <a:solidFill>
                  <a:schemeClr val="accent5"/>
                </a:solidFill>
                <a:latin typeface="Amazon Ember" panose="02000000000000000000" pitchFamily="2" charset="0"/>
                <a:ea typeface="Amazon Ember" panose="02000000000000000000" pitchFamily="2" charset="0"/>
              </a:rPr>
              <a:t>Multi-AZ</a:t>
            </a:r>
            <a:r>
              <a:rPr lang="pt-BR" sz="2000" dirty="0">
                <a:solidFill>
                  <a:schemeClr val="accent5"/>
                </a:solidFill>
                <a:latin typeface="Amazon Ember" panose="02000000000000000000" pitchFamily="2" charset="0"/>
                <a:ea typeface="Amazon Ember" panose="02000000000000000000" pitchFamily="2" charset="0"/>
              </a:rPr>
              <a:t> do </a:t>
            </a:r>
            <a:r>
              <a:rPr lang="pt-BR" sz="2000" dirty="0" err="1">
                <a:solidFill>
                  <a:schemeClr val="accent5"/>
                </a:solidFill>
                <a:latin typeface="Amazon Ember" panose="02000000000000000000" pitchFamily="2" charset="0"/>
                <a:ea typeface="Amazon Ember" panose="02000000000000000000" pitchFamily="2" charset="0"/>
              </a:rPr>
              <a:t>Amazon</a:t>
            </a:r>
            <a:r>
              <a:rPr lang="pt-BR" sz="2000" dirty="0">
                <a:solidFill>
                  <a:schemeClr val="accent5"/>
                </a:solidFill>
                <a:latin typeface="Amazon Ember" panose="02000000000000000000" pitchFamily="2" charset="0"/>
                <a:ea typeface="Amazon Ember" panose="02000000000000000000" pitchFamily="2" charset="0"/>
              </a:rPr>
              <a:t> RDS oferecem alta disponibilidade </a:t>
            </a:r>
            <a:r>
              <a:rPr lang="pt-BR" sz="2000" dirty="0">
                <a:latin typeface="+mn-lt"/>
              </a:rPr>
              <a:t>com </a:t>
            </a:r>
            <a:r>
              <a:rPr lang="pt-BR" sz="2000" dirty="0" err="1">
                <a:latin typeface="+mn-lt"/>
              </a:rPr>
              <a:t>failover</a:t>
            </a:r>
            <a:r>
              <a:rPr lang="pt-BR" sz="2000" dirty="0">
                <a:latin typeface="+mn-lt"/>
              </a:rPr>
              <a:t> automático</a:t>
            </a:r>
          </a:p>
          <a:p>
            <a:pPr rtl="0">
              <a:buClr>
                <a:schemeClr val="tx1"/>
              </a:buClr>
            </a:pPr>
            <a:r>
              <a:rPr lang="pt-BR" sz="2000" dirty="0">
                <a:latin typeface="+mn-lt"/>
              </a:rPr>
              <a:t>Você pode ter até cinco </a:t>
            </a:r>
            <a:r>
              <a:rPr lang="pt-BR" sz="2000" dirty="0">
                <a:solidFill>
                  <a:schemeClr val="accent5"/>
                </a:solidFill>
                <a:latin typeface="Amazon Ember" panose="02000000000000000000" pitchFamily="2" charset="0"/>
                <a:ea typeface="Amazon Ember" panose="02000000000000000000" pitchFamily="2" charset="0"/>
              </a:rPr>
              <a:t>réplicas de leitura </a:t>
            </a:r>
            <a:r>
              <a:rPr lang="pt-BR" sz="2000" dirty="0" smtClean="0">
                <a:latin typeface="+mn-lt"/>
              </a:rPr>
              <a:t>por banco </a:t>
            </a:r>
            <a:r>
              <a:rPr lang="pt-BR" sz="2000" dirty="0">
                <a:latin typeface="+mn-lt"/>
              </a:rPr>
              <a:t>de dados principal para melhorar </a:t>
            </a:r>
            <a:r>
              <a:rPr lang="pt-BR" sz="2000" dirty="0" smtClean="0">
                <a:latin typeface="+mn-lt"/>
              </a:rPr>
              <a:t>a</a:t>
            </a:r>
            <a:r>
              <a:rPr lang="el-GR" sz="2000" dirty="0" smtClean="0">
                <a:latin typeface="+mn-lt"/>
              </a:rPr>
              <a:t> </a:t>
            </a:r>
            <a:r>
              <a:rPr lang="pt-BR" sz="2000" dirty="0" smtClean="0">
                <a:solidFill>
                  <a:schemeClr val="accent5"/>
                </a:solidFill>
                <a:latin typeface="Amazon Ember" panose="02000000000000000000" pitchFamily="2" charset="0"/>
                <a:ea typeface="Amazon Ember" panose="02000000000000000000" pitchFamily="2" charset="0"/>
              </a:rPr>
              <a:t>performance </a:t>
            </a:r>
            <a:r>
              <a:rPr lang="pt-BR" sz="2000" dirty="0">
                <a:latin typeface="+mn-lt"/>
              </a:rPr>
              <a:t>do </a:t>
            </a:r>
            <a:r>
              <a:rPr lang="pt-BR" sz="2000" dirty="0" err="1">
                <a:latin typeface="+mn-lt"/>
              </a:rPr>
              <a:t>Amazon</a:t>
            </a:r>
            <a:r>
              <a:rPr lang="pt-BR" sz="2000" dirty="0">
                <a:latin typeface="+mn-lt"/>
              </a:rPr>
              <a:t> RDS</a:t>
            </a:r>
          </a:p>
          <a:p>
            <a:pPr rtl="0">
              <a:buClr>
                <a:schemeClr val="tx1"/>
              </a:buClr>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Aurora </a:t>
            </a:r>
            <a:r>
              <a:rPr lang="pt-BR" sz="2000" dirty="0">
                <a:latin typeface="+mn-lt"/>
              </a:rPr>
              <a:t>é um mecanismo de banco de dados relacional totalmente gerenciado </a:t>
            </a:r>
            <a:r>
              <a:rPr lang="pt-BR" sz="2000" dirty="0" smtClean="0">
                <a:latin typeface="+mn-lt"/>
              </a:rPr>
              <a:t>e</a:t>
            </a:r>
            <a:r>
              <a:rPr lang="el-GR" sz="2000" dirty="0" smtClean="0">
                <a:latin typeface="+mn-lt"/>
              </a:rPr>
              <a:t> </a:t>
            </a:r>
            <a:r>
              <a:rPr lang="pt-BR" sz="2000" dirty="0" smtClean="0">
                <a:latin typeface="+mn-lt"/>
              </a:rPr>
              <a:t>compatível </a:t>
            </a:r>
            <a:r>
              <a:rPr lang="pt-BR" sz="2000" dirty="0">
                <a:latin typeface="+mn-lt"/>
              </a:rPr>
              <a:t>com MySQL e </a:t>
            </a:r>
            <a:r>
              <a:rPr lang="pt-BR" sz="2000" dirty="0" err="1">
                <a:latin typeface="+mn-lt"/>
              </a:rPr>
              <a:t>PostgreSQL</a:t>
            </a:r>
            <a:endParaRPr lang="pt-BR" sz="2000" dirty="0">
              <a:latin typeface="+mn-lt"/>
            </a:endParaRPr>
          </a:p>
          <a:p>
            <a:pPr rtl="0">
              <a:buClr>
                <a:schemeClr val="tx1"/>
              </a:buClr>
            </a:pPr>
            <a:r>
              <a:rPr lang="pt-BR" sz="2000" dirty="0">
                <a:latin typeface="+mn-lt"/>
              </a:rPr>
              <a:t>O </a:t>
            </a:r>
            <a:r>
              <a:rPr lang="pt-BR" sz="2000" dirty="0" err="1">
                <a:latin typeface="+mn-lt"/>
              </a:rPr>
              <a:t>Amazon</a:t>
            </a:r>
            <a:r>
              <a:rPr lang="pt-BR" sz="2000" dirty="0">
                <a:latin typeface="+mn-lt"/>
              </a:rPr>
              <a:t> </a:t>
            </a:r>
            <a:r>
              <a:rPr lang="pt-BR" sz="2000" dirty="0" err="1">
                <a:latin typeface="+mn-lt"/>
              </a:rPr>
              <a:t>Redshift</a:t>
            </a:r>
            <a:r>
              <a:rPr lang="pt-BR" sz="2000" dirty="0">
                <a:latin typeface="+mn-lt"/>
              </a:rPr>
              <a:t> é uma </a:t>
            </a:r>
            <a:r>
              <a:rPr lang="pt-BR" sz="2000" dirty="0"/>
              <a:t>oferta de banco </a:t>
            </a:r>
            <a:r>
              <a:rPr lang="pt-BR" sz="2000" dirty="0" smtClean="0"/>
              <a:t>de dados </a:t>
            </a:r>
            <a:r>
              <a:rPr lang="pt-BR" sz="2000" dirty="0"/>
              <a:t>relacional para</a:t>
            </a:r>
            <a:r>
              <a:rPr lang="pt-BR" sz="2000" dirty="0">
                <a:latin typeface="+mn-lt"/>
              </a:rPr>
              <a:t> </a:t>
            </a:r>
            <a:r>
              <a:rPr lang="pt-BR" sz="2000" dirty="0">
                <a:solidFill>
                  <a:schemeClr val="accent5"/>
                </a:solidFill>
                <a:latin typeface="Amazon Ember" panose="02000000000000000000" pitchFamily="2" charset="0"/>
                <a:ea typeface="Amazon Ember" panose="02000000000000000000" pitchFamily="2" charset="0"/>
              </a:rPr>
              <a:t>data </a:t>
            </a:r>
            <a:r>
              <a:rPr lang="pt-BR" sz="2000" dirty="0" err="1">
                <a:solidFill>
                  <a:schemeClr val="accent5"/>
                </a:solidFill>
                <a:latin typeface="Amazon Ember" panose="02000000000000000000" pitchFamily="2" charset="0"/>
                <a:ea typeface="Amazon Ember" panose="02000000000000000000" pitchFamily="2" charset="0"/>
              </a:rPr>
              <a:t>warehousing</a:t>
            </a:r>
            <a:endParaRPr lang="en-US" sz="2000" dirty="0">
              <a:latin typeface="+mn-lt"/>
            </a:endParaRPr>
          </a:p>
        </p:txBody>
      </p:sp>
    </p:spTree>
    <p:custDataLst>
      <p:tags r:id="rId1"/>
    </p:custDataLst>
    <p:extLst>
      <p:ext uri="{BB962C8B-B14F-4D97-AF65-F5344CB8AC3E}">
        <p14:creationId xmlns:p14="http://schemas.microsoft.com/office/powerpoint/2010/main" val="1719123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Módulo 5: Adicionar uma camada de banco de dados</a:t>
            </a:r>
          </a:p>
        </p:txBody>
      </p:sp>
      <p:sp>
        <p:nvSpPr>
          <p:cNvPr id="2" name="Title 1"/>
          <p:cNvSpPr>
            <a:spLocks noGrp="1"/>
          </p:cNvSpPr>
          <p:nvPr>
            <p:ph type="title"/>
          </p:nvPr>
        </p:nvSpPr>
        <p:spPr/>
        <p:txBody>
          <a:bodyPr rtlCol="0">
            <a:noAutofit/>
          </a:bodyPr>
          <a:lstStyle/>
          <a:p>
            <a:pPr rtl="0"/>
            <a:r>
              <a:rPr lang="pt-BR" sz="4000"/>
              <a:t>Seção 4: Amazon DynamoDB</a:t>
            </a:r>
          </a:p>
        </p:txBody>
      </p:sp>
    </p:spTree>
    <p:custDataLst>
      <p:tags r:id="rId1"/>
    </p:custDataLst>
    <p:extLst>
      <p:ext uri="{BB962C8B-B14F-4D97-AF65-F5344CB8AC3E}">
        <p14:creationId xmlns:p14="http://schemas.microsoft.com/office/powerpoint/2010/main" val="1716735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Amazon DynamoDB</a:t>
            </a:r>
          </a:p>
        </p:txBody>
      </p:sp>
      <p:pic>
        <p:nvPicPr>
          <p:cNvPr id="22" name="Graphic 21">
            <a:extLst>
              <a:ext uri="{FF2B5EF4-FFF2-40B4-BE49-F238E27FC236}">
                <a16:creationId xmlns:a16="http://schemas.microsoft.com/office/drawing/2014/main" id="{437C613C-D9CE-3143-9B8C-E984F3D46E3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47175" y="2177372"/>
            <a:ext cx="1262080" cy="1262080"/>
          </a:xfrm>
          <a:prstGeom prst="rect">
            <a:avLst/>
          </a:prstGeom>
        </p:spPr>
      </p:pic>
      <p:sp>
        <p:nvSpPr>
          <p:cNvPr id="20" name="TextBox 19">
            <a:extLst>
              <a:ext uri="{FF2B5EF4-FFF2-40B4-BE49-F238E27FC236}">
                <a16:creationId xmlns:a16="http://schemas.microsoft.com/office/drawing/2014/main" id="{3D4503A7-6496-A74F-83BF-719675C348CA}"/>
              </a:ext>
            </a:extLst>
          </p:cNvPr>
          <p:cNvSpPr txBox="1"/>
          <p:nvPr/>
        </p:nvSpPr>
        <p:spPr>
          <a:xfrm>
            <a:off x="471483" y="3526470"/>
            <a:ext cx="1972759"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23" name="Rectangle 22">
            <a:extLst>
              <a:ext uri="{FF2B5EF4-FFF2-40B4-BE49-F238E27FC236}">
                <a16:creationId xmlns:a16="http://schemas.microsoft.com/office/drawing/2014/main" id="{424407EB-DA06-A040-847A-AFE4F4FBA490}"/>
              </a:ext>
              <a:ext uri="{C183D7F6-B498-43B3-948B-1728B52AA6E4}">
                <adec:decorative xmlns:adec="http://schemas.microsoft.com/office/drawing/2017/decorative" xmlns="" val="1"/>
              </a:ext>
            </a:extLst>
          </p:cNvPr>
          <p:cNvSpPr/>
          <p:nvPr/>
        </p:nvSpPr>
        <p:spPr>
          <a:xfrm>
            <a:off x="355923" y="1886771"/>
            <a:ext cx="2203877" cy="2718230"/>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lumMod val="75000"/>
                </a:schemeClr>
              </a:solidFill>
              <a:highlight>
                <a:srgbClr val="C0C0C0"/>
              </a:highlight>
            </a:endParaRPr>
          </a:p>
        </p:txBody>
      </p:sp>
      <p:sp>
        <p:nvSpPr>
          <p:cNvPr id="5" name="Text Placeholder 4"/>
          <p:cNvSpPr>
            <a:spLocks noGrp="1"/>
          </p:cNvSpPr>
          <p:nvPr>
            <p:ph type="body" sz="quarter" idx="25"/>
          </p:nvPr>
        </p:nvSpPr>
        <p:spPr>
          <a:xfrm>
            <a:off x="2463661" y="1597342"/>
            <a:ext cx="8552508" cy="1101982"/>
          </a:xfrm>
        </p:spPr>
        <p:txBody>
          <a:bodyPr rtlCol="0">
            <a:normAutofit/>
          </a:bodyPr>
          <a:lstStyle/>
          <a:p>
            <a:pPr rtl="0">
              <a:lnSpc>
                <a:spcPct val="80000"/>
              </a:lnSpc>
              <a:spcBef>
                <a:spcPts val="0"/>
              </a:spcBef>
              <a:spcAft>
                <a:spcPts val="600"/>
              </a:spcAft>
            </a:pPr>
            <a:r>
              <a:rPr lang="pt-BR" sz="2400">
                <a:solidFill>
                  <a:schemeClr val="tx1"/>
                </a:solidFill>
                <a:latin typeface="Amazon Ember" panose="02000000000000000000" pitchFamily="2" charset="0"/>
                <a:ea typeface="Amazon Ember" panose="02000000000000000000" pitchFamily="2" charset="0"/>
              </a:rPr>
              <a:t>Um serviço de banco de dados </a:t>
            </a:r>
            <a:r>
              <a:rPr lang="pt-BR" sz="2400">
                <a:latin typeface="Amazon Ember" panose="02000000000000000000" pitchFamily="2" charset="0"/>
                <a:ea typeface="Amazon Ember" panose="02000000000000000000" pitchFamily="2" charset="0"/>
              </a:rPr>
              <a:t>não-relacional </a:t>
            </a:r>
          </a:p>
          <a:p>
            <a:pPr rtl="0">
              <a:lnSpc>
                <a:spcPct val="80000"/>
              </a:lnSpc>
              <a:spcBef>
                <a:spcPts val="0"/>
              </a:spcBef>
              <a:spcAft>
                <a:spcPts val="600"/>
              </a:spcAft>
            </a:pPr>
            <a:r>
              <a:rPr lang="pt-BR" sz="2400">
                <a:latin typeface="Amazon Ember" panose="02000000000000000000" pitchFamily="2" charset="0"/>
                <a:ea typeface="Amazon Ember" panose="02000000000000000000" pitchFamily="2" charset="0"/>
              </a:rPr>
              <a:t>de documentos </a:t>
            </a:r>
            <a:r>
              <a:rPr lang="pt-BR" sz="2400">
                <a:solidFill>
                  <a:schemeClr val="tx1"/>
                </a:solidFill>
                <a:latin typeface="Amazon Ember" panose="02000000000000000000" pitchFamily="2" charset="0"/>
                <a:ea typeface="Amazon Ember" panose="02000000000000000000" pitchFamily="2" charset="0"/>
              </a:rPr>
              <a:t>e</a:t>
            </a:r>
            <a:r>
              <a:rPr lang="pt-BR" sz="2400">
                <a:latin typeface="Amazon Ember" panose="02000000000000000000" pitchFamily="2" charset="0"/>
                <a:ea typeface="Amazon Ember" panose="02000000000000000000" pitchFamily="2" charset="0"/>
              </a:rPr>
              <a:t> chave-valor </a:t>
            </a:r>
            <a:r>
              <a:rPr lang="pt-BR" sz="2400">
                <a:solidFill>
                  <a:schemeClr val="tx1"/>
                </a:solidFill>
                <a:latin typeface="Amazon Ember" panose="02000000000000000000" pitchFamily="2" charset="0"/>
                <a:ea typeface="Amazon Ember" panose="02000000000000000000" pitchFamily="2" charset="0"/>
              </a:rPr>
              <a:t>totalmente gerenciado.</a:t>
            </a:r>
          </a:p>
        </p:txBody>
      </p:sp>
      <p:grpSp>
        <p:nvGrpSpPr>
          <p:cNvPr id="7" name="Group 6">
            <a:extLst>
              <a:ext uri="{FF2B5EF4-FFF2-40B4-BE49-F238E27FC236}">
                <a16:creationId xmlns:a16="http://schemas.microsoft.com/office/drawing/2014/main" id="{17F8951D-48CA-8D49-B1BB-C0650F240C5C}"/>
              </a:ext>
              <a:ext uri="{C183D7F6-B498-43B3-948B-1728B52AA6E4}">
                <adec:decorative xmlns:adec="http://schemas.microsoft.com/office/drawing/2017/decorative" xmlns="" val="1"/>
              </a:ext>
            </a:extLst>
          </p:cNvPr>
          <p:cNvGrpSpPr/>
          <p:nvPr/>
        </p:nvGrpSpPr>
        <p:grpSpPr>
          <a:xfrm>
            <a:off x="3561233" y="2834176"/>
            <a:ext cx="6827367" cy="1585425"/>
            <a:chOff x="3561233" y="2834176"/>
            <a:chExt cx="6827367" cy="1585425"/>
          </a:xfrm>
        </p:grpSpPr>
        <p:pic>
          <p:nvPicPr>
            <p:cNvPr id="16" name="Graphic 15" descr="Bar graph with upward trend">
              <a:extLst>
                <a:ext uri="{FF2B5EF4-FFF2-40B4-BE49-F238E27FC236}">
                  <a16:creationId xmlns:a16="http://schemas.microsoft.com/office/drawing/2014/main" id="{2EE8804E-050E-F449-B718-31A16A4E528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561233" y="2914650"/>
              <a:ext cx="1504951" cy="1504951"/>
            </a:xfrm>
            <a:prstGeom prst="rect">
              <a:avLst/>
            </a:prstGeom>
          </p:spPr>
        </p:pic>
        <p:grpSp>
          <p:nvGrpSpPr>
            <p:cNvPr id="6" name="Group 5">
              <a:extLst>
                <a:ext uri="{FF2B5EF4-FFF2-40B4-BE49-F238E27FC236}">
                  <a16:creationId xmlns:a16="http://schemas.microsoft.com/office/drawing/2014/main" id="{6B2F397B-923E-7D47-848D-65FAE6624CE3}"/>
                </a:ext>
              </a:extLst>
            </p:cNvPr>
            <p:cNvGrpSpPr/>
            <p:nvPr/>
          </p:nvGrpSpPr>
          <p:grpSpPr>
            <a:xfrm>
              <a:off x="5964246" y="2896205"/>
              <a:ext cx="1522989" cy="1472596"/>
              <a:chOff x="6495633" y="1807856"/>
              <a:chExt cx="1522989" cy="1472596"/>
            </a:xfrm>
          </p:grpSpPr>
          <p:sp>
            <p:nvSpPr>
              <p:cNvPr id="54" name="TextBox 53">
                <a:extLst>
                  <a:ext uri="{FF2B5EF4-FFF2-40B4-BE49-F238E27FC236}">
                    <a16:creationId xmlns:a16="http://schemas.microsoft.com/office/drawing/2014/main" id="{0B663E07-5D72-4C40-98CF-2FF303F256E4}"/>
                  </a:ext>
                </a:extLst>
              </p:cNvPr>
              <p:cNvSpPr txBox="1"/>
              <p:nvPr/>
            </p:nvSpPr>
            <p:spPr>
              <a:xfrm flipH="1">
                <a:off x="7309599" y="2320486"/>
                <a:ext cx="575590" cy="959966"/>
              </a:xfrm>
              <a:prstGeom prst="rect">
                <a:avLst/>
              </a:prstGeom>
              <a:noFill/>
            </p:spPr>
            <p:txBody>
              <a:bodyPr wrap="square" rtlCol="0">
                <a:spAutoFit/>
              </a:bodyPr>
              <a:lstStyle/>
              <a:p>
                <a:pPr rtl="0"/>
                <a:r>
                  <a:rPr lang="pt-BR" sz="5400">
                    <a:solidFill>
                      <a:srgbClr val="FF0000">
                        <a:alpha val="53000"/>
                      </a:srgbClr>
                    </a:solidFill>
                    <a:latin typeface="Amazon Ember Light" panose="020B0403020204020204" pitchFamily="34" charset="0"/>
                    <a:ea typeface="Amazon Ember Light" panose="020B0403020204020204" pitchFamily="34" charset="0"/>
                    <a:cs typeface="Amazon Ember Light" panose="020B0403020204020204" pitchFamily="34" charset="0"/>
                  </a:rPr>
                  <a:t>X </a:t>
                </a:r>
                <a:endParaRPr lang="en-US" sz="8000" dirty="0">
                  <a:solidFill>
                    <a:srgbClr val="FF0000">
                      <a:alpha val="53000"/>
                    </a:srgb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TextBox 35">
                <a:extLst>
                  <a:ext uri="{FF2B5EF4-FFF2-40B4-BE49-F238E27FC236}">
                    <a16:creationId xmlns:a16="http://schemas.microsoft.com/office/drawing/2014/main" id="{897A8A03-EF0A-DD49-AFE7-AC7AF70BA41A}"/>
                  </a:ext>
                </a:extLst>
              </p:cNvPr>
              <p:cNvSpPr txBox="1"/>
              <p:nvPr/>
            </p:nvSpPr>
            <p:spPr>
              <a:xfrm>
                <a:off x="7271302" y="2562659"/>
                <a:ext cx="747320" cy="400110"/>
              </a:xfrm>
              <a:prstGeom prst="rect">
                <a:avLst/>
              </a:prstGeom>
              <a:noFill/>
            </p:spPr>
            <p:txBody>
              <a:bodyPr wrap="non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24h</a:t>
                </a:r>
              </a:p>
            </p:txBody>
          </p:sp>
          <p:pic>
            <p:nvPicPr>
              <p:cNvPr id="35" name="Graphic 34" descr="Gears">
                <a:extLst>
                  <a:ext uri="{FF2B5EF4-FFF2-40B4-BE49-F238E27FC236}">
                    <a16:creationId xmlns:a16="http://schemas.microsoft.com/office/drawing/2014/main" id="{ED735EDA-5E5F-6248-8C40-C2DFABD58CC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495633" y="1807856"/>
                <a:ext cx="1418045" cy="1418045"/>
              </a:xfrm>
              <a:prstGeom prst="rect">
                <a:avLst/>
              </a:prstGeom>
            </p:spPr>
          </p:pic>
        </p:grpSp>
        <p:pic>
          <p:nvPicPr>
            <p:cNvPr id="59" name="Graphic 58" descr="Ribbon">
              <a:extLst>
                <a:ext uri="{FF2B5EF4-FFF2-40B4-BE49-F238E27FC236}">
                  <a16:creationId xmlns:a16="http://schemas.microsoft.com/office/drawing/2014/main" id="{64876230-1F63-6445-845C-7C68287045D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62508" y="3690900"/>
              <a:ext cx="626092" cy="626092"/>
            </a:xfrm>
            <a:prstGeom prst="rect">
              <a:avLst/>
            </a:prstGeom>
          </p:spPr>
        </p:pic>
        <p:pic>
          <p:nvPicPr>
            <p:cNvPr id="61" name="Graphic 60" descr="Database">
              <a:extLst>
                <a:ext uri="{FF2B5EF4-FFF2-40B4-BE49-F238E27FC236}">
                  <a16:creationId xmlns:a16="http://schemas.microsoft.com/office/drawing/2014/main" id="{38035C22-55C6-5B46-8A47-5F41D2192D3C}"/>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673554" y="2834176"/>
              <a:ext cx="1519847" cy="1519847"/>
            </a:xfrm>
            <a:prstGeom prst="rect">
              <a:avLst/>
            </a:prstGeom>
          </p:spPr>
        </p:pic>
      </p:grpSp>
      <p:sp>
        <p:nvSpPr>
          <p:cNvPr id="14" name="Text Placeholder 13"/>
          <p:cNvSpPr>
            <a:spLocks noGrp="1"/>
          </p:cNvSpPr>
          <p:nvPr>
            <p:ph type="body" sz="quarter" idx="23"/>
          </p:nvPr>
        </p:nvSpPr>
        <p:spPr>
          <a:xfrm>
            <a:off x="2877861" y="4288247"/>
            <a:ext cx="2743200" cy="626092"/>
          </a:xfrm>
        </p:spPr>
        <p:txBody>
          <a:bodyPr rtlCol="0"/>
          <a:lstStyle/>
          <a:p>
            <a:pPr rtl="0"/>
            <a:r>
              <a:rPr lang="pt-BR" b="0" dirty="0">
                <a:latin typeface="Amazon Ember" panose="02000000000000000000" pitchFamily="2" charset="0"/>
                <a:ea typeface="Amazon Ember" panose="02000000000000000000" pitchFamily="2" charset="0"/>
              </a:rPr>
              <a:t>Performance </a:t>
            </a:r>
            <a:r>
              <a:rPr lang="en-US" b="0" dirty="0">
                <a:latin typeface="Amazon Ember" panose="02000000000000000000" pitchFamily="2" charset="0"/>
                <a:ea typeface="Amazon Ember" panose="02000000000000000000" pitchFamily="2" charset="0"/>
              </a:rPr>
              <a:t/>
            </a:r>
            <a:br>
              <a:rPr lang="en-US" b="0" dirty="0">
                <a:latin typeface="Amazon Ember" panose="02000000000000000000" pitchFamily="2" charset="0"/>
                <a:ea typeface="Amazon Ember" panose="02000000000000000000" pitchFamily="2" charset="0"/>
              </a:rPr>
            </a:br>
            <a:r>
              <a:rPr lang="pt-BR" b="0" dirty="0">
                <a:latin typeface="Amazon Ember" panose="02000000000000000000" pitchFamily="2" charset="0"/>
                <a:ea typeface="Amazon Ember" panose="02000000000000000000" pitchFamily="2" charset="0"/>
              </a:rPr>
              <a:t>em qualquer escala.</a:t>
            </a:r>
          </a:p>
        </p:txBody>
      </p:sp>
      <p:sp>
        <p:nvSpPr>
          <p:cNvPr id="21" name="Text Placeholder 20">
            <a:extLst>
              <a:ext uri="{FF2B5EF4-FFF2-40B4-BE49-F238E27FC236}">
                <a16:creationId xmlns:a16="http://schemas.microsoft.com/office/drawing/2014/main" id="{E7BE8E7E-AA06-4444-86C0-495B5EE2B1DC}"/>
              </a:ext>
            </a:extLst>
          </p:cNvPr>
          <p:cNvSpPr>
            <a:spLocks noGrp="1"/>
          </p:cNvSpPr>
          <p:nvPr>
            <p:ph type="body" sz="quarter" idx="28"/>
          </p:nvPr>
        </p:nvSpPr>
        <p:spPr>
          <a:xfrm>
            <a:off x="3121289" y="5001132"/>
            <a:ext cx="2384838" cy="776491"/>
          </a:xfrm>
        </p:spPr>
        <p:txBody>
          <a:bodyPr rtlCol="0"/>
          <a:lstStyle/>
          <a:p>
            <a:pPr rtl="0">
              <a:lnSpc>
                <a:spcPct val="100000"/>
              </a:lnSpc>
            </a:pPr>
            <a:r>
              <a:rPr lang="pt-BR" sz="1800" dirty="0"/>
              <a:t>Capacidade extrema de escalabilidade horizontal</a:t>
            </a:r>
          </a:p>
        </p:txBody>
      </p:sp>
      <p:sp>
        <p:nvSpPr>
          <p:cNvPr id="9" name="Text Placeholder 8"/>
          <p:cNvSpPr>
            <a:spLocks noGrp="1"/>
          </p:cNvSpPr>
          <p:nvPr>
            <p:ph type="body" sz="quarter" idx="24"/>
          </p:nvPr>
        </p:nvSpPr>
        <p:spPr>
          <a:xfrm>
            <a:off x="5506555" y="4376662"/>
            <a:ext cx="2743200" cy="449262"/>
          </a:xfrm>
        </p:spPr>
        <p:txBody>
          <a:bodyPr rtlCol="0"/>
          <a:lstStyle/>
          <a:p>
            <a:pPr rtl="0"/>
            <a:r>
              <a:rPr lang="pt-BR" b="0" dirty="0">
                <a:latin typeface="Amazon Ember" panose="02000000000000000000" pitchFamily="2" charset="0"/>
                <a:ea typeface="Amazon Ember" panose="02000000000000000000" pitchFamily="2" charset="0"/>
              </a:rPr>
              <a:t>Sem servidor</a:t>
            </a:r>
          </a:p>
        </p:txBody>
      </p:sp>
      <p:sp>
        <p:nvSpPr>
          <p:cNvPr id="33" name="Text Placeholder 32">
            <a:extLst>
              <a:ext uri="{FF2B5EF4-FFF2-40B4-BE49-F238E27FC236}">
                <a16:creationId xmlns:a16="http://schemas.microsoft.com/office/drawing/2014/main" id="{FD59A7DF-A441-1349-BA84-B508E86B890D}"/>
              </a:ext>
            </a:extLst>
          </p:cNvPr>
          <p:cNvSpPr>
            <a:spLocks noGrp="1"/>
          </p:cNvSpPr>
          <p:nvPr>
            <p:ph type="body" sz="quarter" idx="27"/>
          </p:nvPr>
        </p:nvSpPr>
        <p:spPr>
          <a:xfrm>
            <a:off x="5685087" y="5001132"/>
            <a:ext cx="2352499" cy="1225551"/>
          </a:xfrm>
        </p:spPr>
        <p:txBody>
          <a:bodyPr rtlCol="0"/>
          <a:lstStyle/>
          <a:p>
            <a:pPr rtl="0">
              <a:lnSpc>
                <a:spcPct val="100000"/>
              </a:lnSpc>
            </a:pPr>
            <a:r>
              <a:rPr lang="pt-BR" sz="1800" dirty="0"/>
              <a:t>Programação orientada a eventos (computação </a:t>
            </a:r>
            <a:r>
              <a:rPr lang="pt-BR" sz="1800" dirty="0" smtClean="0"/>
              <a:t>sem servidor</a:t>
            </a:r>
            <a:r>
              <a:rPr lang="pt-BR" sz="1800" dirty="0"/>
              <a:t>)</a:t>
            </a:r>
          </a:p>
          <a:p>
            <a:pPr rtl="0">
              <a:lnSpc>
                <a:spcPct val="100000"/>
              </a:lnSpc>
            </a:pPr>
            <a:endParaRPr lang="en-US" sz="1800" dirty="0"/>
          </a:p>
        </p:txBody>
      </p:sp>
      <p:sp>
        <p:nvSpPr>
          <p:cNvPr id="62" name="Text Placeholder 13">
            <a:extLst>
              <a:ext uri="{FF2B5EF4-FFF2-40B4-BE49-F238E27FC236}">
                <a16:creationId xmlns:a16="http://schemas.microsoft.com/office/drawing/2014/main" id="{2055CE88-57F9-3D45-9709-F36759310C28}"/>
              </a:ext>
            </a:extLst>
          </p:cNvPr>
          <p:cNvSpPr txBox="1">
            <a:spLocks/>
          </p:cNvSpPr>
          <p:nvPr/>
        </p:nvSpPr>
        <p:spPr>
          <a:xfrm>
            <a:off x="8143204" y="4288247"/>
            <a:ext cx="2743200" cy="626092"/>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pt-BR" b="0" dirty="0">
                <a:latin typeface="Amazon Ember" panose="02000000000000000000" pitchFamily="2" charset="0"/>
                <a:ea typeface="Amazon Ember" panose="02000000000000000000" pitchFamily="2" charset="0"/>
              </a:rPr>
              <a:t>Pronto para uso empresarial</a:t>
            </a:r>
          </a:p>
        </p:txBody>
      </p:sp>
      <p:sp>
        <p:nvSpPr>
          <p:cNvPr id="26" name="Text Placeholder 25">
            <a:extLst>
              <a:ext uri="{FF2B5EF4-FFF2-40B4-BE49-F238E27FC236}">
                <a16:creationId xmlns:a16="http://schemas.microsoft.com/office/drawing/2014/main" id="{1326EDE6-366B-1047-B442-E6812A5B56F0}"/>
              </a:ext>
            </a:extLst>
          </p:cNvPr>
          <p:cNvSpPr>
            <a:spLocks noGrp="1"/>
          </p:cNvSpPr>
          <p:nvPr>
            <p:ph type="body" sz="quarter" idx="29"/>
          </p:nvPr>
        </p:nvSpPr>
        <p:spPr>
          <a:xfrm>
            <a:off x="8417590" y="5001132"/>
            <a:ext cx="2131523" cy="969090"/>
          </a:xfrm>
        </p:spPr>
        <p:txBody>
          <a:bodyPr rtlCol="0"/>
          <a:lstStyle/>
          <a:p>
            <a:pPr rtl="0">
              <a:lnSpc>
                <a:spcPct val="100000"/>
              </a:lnSpc>
            </a:pPr>
            <a:r>
              <a:rPr lang="pt-BR" sz="1800"/>
              <a:t>Criptografia, controles de acesso, backups</a:t>
            </a:r>
          </a:p>
        </p:txBody>
      </p:sp>
    </p:spTree>
    <p:custDataLst>
      <p:tags r:id="rId1"/>
    </p:custDataLst>
    <p:extLst>
      <p:ext uri="{BB962C8B-B14F-4D97-AF65-F5344CB8AC3E}">
        <p14:creationId xmlns:p14="http://schemas.microsoft.com/office/powerpoint/2010/main" val="3444435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Características do Amazon DynamoDB</a:t>
            </a:r>
          </a:p>
        </p:txBody>
      </p:sp>
      <p:pic>
        <p:nvPicPr>
          <p:cNvPr id="9" name="Graphic 8">
            <a:extLst>
              <a:ext uri="{FF2B5EF4-FFF2-40B4-BE49-F238E27FC236}">
                <a16:creationId xmlns:a16="http://schemas.microsoft.com/office/drawing/2014/main" id="{0E781506-E5A7-5F49-AFBB-B44CFD28B70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47175" y="2177372"/>
            <a:ext cx="1262080" cy="1262080"/>
          </a:xfrm>
          <a:prstGeom prst="rect">
            <a:avLst/>
          </a:prstGeom>
        </p:spPr>
      </p:pic>
      <p:sp>
        <p:nvSpPr>
          <p:cNvPr id="21" name="TextBox 20">
            <a:extLst>
              <a:ext uri="{FF2B5EF4-FFF2-40B4-BE49-F238E27FC236}">
                <a16:creationId xmlns:a16="http://schemas.microsoft.com/office/drawing/2014/main" id="{B442D2FF-FB4A-7C4D-973D-43C38A905AB1}"/>
              </a:ext>
            </a:extLst>
          </p:cNvPr>
          <p:cNvSpPr txBox="1"/>
          <p:nvPr/>
        </p:nvSpPr>
        <p:spPr>
          <a:xfrm>
            <a:off x="471483" y="3526470"/>
            <a:ext cx="1972759"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16" name="Rectangle 15">
            <a:extLst>
              <a:ext uri="{FF2B5EF4-FFF2-40B4-BE49-F238E27FC236}">
                <a16:creationId xmlns:a16="http://schemas.microsoft.com/office/drawing/2014/main" id="{9352E954-C408-AE40-9988-2B4500D1CC09}"/>
              </a:ext>
              <a:ext uri="{C183D7F6-B498-43B3-948B-1728B52AA6E4}">
                <adec:decorative xmlns:adec="http://schemas.microsoft.com/office/drawing/2017/decorative" xmlns="" val="1"/>
              </a:ext>
            </a:extLst>
          </p:cNvPr>
          <p:cNvSpPr/>
          <p:nvPr/>
        </p:nvSpPr>
        <p:spPr>
          <a:xfrm>
            <a:off x="355923" y="1886771"/>
            <a:ext cx="2203877" cy="2718230"/>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lumMod val="75000"/>
                </a:schemeClr>
              </a:solidFill>
              <a:highlight>
                <a:srgbClr val="C0C0C0"/>
              </a:highlight>
            </a:endParaRPr>
          </a:p>
        </p:txBody>
      </p:sp>
      <p:sp>
        <p:nvSpPr>
          <p:cNvPr id="3" name="Content Placeholder 2">
            <a:extLst>
              <a:ext uri="{FF2B5EF4-FFF2-40B4-BE49-F238E27FC236}">
                <a16:creationId xmlns:a16="http://schemas.microsoft.com/office/drawing/2014/main" id="{332289D0-DC12-4649-A17D-BCD6C679728B}"/>
              </a:ext>
            </a:extLst>
          </p:cNvPr>
          <p:cNvSpPr>
            <a:spLocks noGrp="1"/>
          </p:cNvSpPr>
          <p:nvPr>
            <p:ph idx="1"/>
          </p:nvPr>
        </p:nvSpPr>
        <p:spPr>
          <a:xfrm>
            <a:off x="2758595" y="1978168"/>
            <a:ext cx="5408376" cy="4315503"/>
          </a:xfrm>
        </p:spPr>
        <p:txBody>
          <a:bodyPr rtlCol="0"/>
          <a:lstStyle/>
          <a:p>
            <a:pPr marL="0" indent="0" rtl="0">
              <a:buNone/>
            </a:pPr>
            <a:r>
              <a:rPr lang="pt-BR" sz="2300" dirty="0"/>
              <a:t>Funciona bem para aplicações que:</a:t>
            </a:r>
          </a:p>
          <a:p>
            <a:pPr lvl="1" rtl="0"/>
            <a:r>
              <a:rPr lang="pt-BR" sz="1900" dirty="0"/>
              <a:t>Têm dados simples de alto volume (</a:t>
            </a:r>
            <a:r>
              <a:rPr lang="pt-BR" sz="1900" dirty="0" smtClean="0"/>
              <a:t>na faixa </a:t>
            </a:r>
            <a:r>
              <a:rPr lang="pt-BR" sz="1900" dirty="0"/>
              <a:t>de alta TB)</a:t>
            </a:r>
          </a:p>
          <a:p>
            <a:pPr lvl="1" rtl="0"/>
            <a:r>
              <a:rPr lang="pt-BR" sz="1900" dirty="0"/>
              <a:t>Precisam ser dimensionadas rapidamente </a:t>
            </a:r>
          </a:p>
          <a:p>
            <a:pPr lvl="1" rtl="0"/>
            <a:r>
              <a:rPr lang="pt-BR" sz="1900" dirty="0"/>
              <a:t>Não precisam de associações complexas</a:t>
            </a:r>
          </a:p>
          <a:p>
            <a:pPr lvl="1" rtl="0"/>
            <a:r>
              <a:rPr lang="pt-BR" sz="1900" dirty="0"/>
              <a:t>Exigem taxa de transferência </a:t>
            </a:r>
            <a:r>
              <a:rPr lang="pt-BR" sz="1900" dirty="0" err="1"/>
              <a:t>ultra-alta</a:t>
            </a:r>
            <a:r>
              <a:rPr lang="pt-BR" sz="1900" dirty="0"/>
              <a:t> </a:t>
            </a:r>
            <a:r>
              <a:rPr lang="pt-BR" sz="1900" dirty="0" smtClean="0"/>
              <a:t>e</a:t>
            </a:r>
            <a:r>
              <a:rPr lang="el-GR" sz="1900" dirty="0" smtClean="0"/>
              <a:t> </a:t>
            </a:r>
            <a:r>
              <a:rPr lang="pt-BR" sz="1900" dirty="0" smtClean="0"/>
              <a:t>baixa </a:t>
            </a:r>
            <a:r>
              <a:rPr lang="pt-BR" sz="1900" dirty="0"/>
              <a:t>latência</a:t>
            </a:r>
          </a:p>
          <a:p>
            <a:pPr marL="457200" lvl="1" indent="0" rtl="0">
              <a:buNone/>
            </a:pPr>
            <a:endParaRPr lang="en-US" sz="2000" dirty="0"/>
          </a:p>
          <a:p>
            <a:pPr marL="0" indent="0" rtl="0">
              <a:buNone/>
            </a:pPr>
            <a:r>
              <a:rPr lang="pt-BR" sz="2300" dirty="0"/>
              <a:t>Principais recursos</a:t>
            </a:r>
          </a:p>
          <a:p>
            <a:pPr lvl="1" rtl="0"/>
            <a:r>
              <a:rPr lang="pt-BR" sz="1900" dirty="0"/>
              <a:t>Tabelas </a:t>
            </a:r>
            <a:r>
              <a:rPr lang="pt-BR" sz="1900" dirty="0" err="1"/>
              <a:t>NoSQL</a:t>
            </a:r>
            <a:endParaRPr lang="pt-BR" sz="1900" dirty="0"/>
          </a:p>
          <a:p>
            <a:pPr lvl="1" rtl="0"/>
            <a:r>
              <a:rPr lang="pt-BR" sz="1900" dirty="0"/>
              <a:t>Os itens podem ter atributos diferentes</a:t>
            </a:r>
          </a:p>
          <a:p>
            <a:pPr lvl="1" rtl="0"/>
            <a:r>
              <a:rPr lang="pt-BR" sz="1900" dirty="0"/>
              <a:t>Armazenamento em cache de memória</a:t>
            </a:r>
          </a:p>
          <a:p>
            <a:pPr lvl="1" rtl="0"/>
            <a:r>
              <a:rPr lang="pt-BR" sz="1900" dirty="0"/>
              <a:t>Suporte para picos de mais de 20 milhões de solicitações por segundo</a:t>
            </a:r>
          </a:p>
        </p:txBody>
      </p:sp>
      <p:pic>
        <p:nvPicPr>
          <p:cNvPr id="7" name="Picture 6">
            <a:extLst>
              <a:ext uri="{FF2B5EF4-FFF2-40B4-BE49-F238E27FC236}">
                <a16:creationId xmlns:a16="http://schemas.microsoft.com/office/drawing/2014/main" id="{F68AC7E8-8004-844A-B2C9-554B9FA0DAD9}"/>
              </a:ext>
              <a:ext uri="{C183D7F6-B498-43B3-948B-1728B52AA6E4}">
                <adec:decorative xmlns:adec="http://schemas.microsoft.com/office/drawing/2017/decorative" xmlns="" val="1"/>
              </a:ext>
            </a:extLst>
          </p:cNvPr>
          <p:cNvPicPr>
            <a:picLocks noChangeAspect="1"/>
          </p:cNvPicPr>
          <p:nvPr/>
        </p:nvPicPr>
        <p:blipFill>
          <a:blip r:embed="rId6">
            <a:alphaModFix amt="92000"/>
          </a:blip>
          <a:stretch>
            <a:fillRect/>
          </a:stretch>
        </p:blipFill>
        <p:spPr>
          <a:xfrm>
            <a:off x="9029700" y="1886771"/>
            <a:ext cx="2683888" cy="4171950"/>
          </a:xfrm>
          <a:prstGeom prst="rect">
            <a:avLst/>
          </a:prstGeom>
          <a:effectLst>
            <a:softEdge rad="76200"/>
          </a:effectLst>
        </p:spPr>
      </p:pic>
    </p:spTree>
    <p:custDataLst>
      <p:tags r:id="rId1"/>
    </p:custDataLst>
    <p:extLst>
      <p:ext uri="{BB962C8B-B14F-4D97-AF65-F5344CB8AC3E}">
        <p14:creationId xmlns:p14="http://schemas.microsoft.com/office/powerpoint/2010/main" val="2428613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452379" cy="474119"/>
          </a:xfrm>
        </p:spPr>
        <p:txBody>
          <a:bodyPr rtlCol="0"/>
          <a:lstStyle/>
          <a:p>
            <a:pPr rtl="0"/>
            <a:r>
              <a:rPr lang="pt-BR" dirty="0"/>
              <a:t>Modelo de dados do </a:t>
            </a:r>
            <a:r>
              <a:rPr lang="pt-BR" dirty="0" err="1"/>
              <a:t>Amazon</a:t>
            </a:r>
            <a:r>
              <a:rPr lang="pt-BR" dirty="0"/>
              <a:t> </a:t>
            </a:r>
            <a:r>
              <a:rPr lang="pt-BR" dirty="0" err="1"/>
              <a:t>DynamoDB</a:t>
            </a:r>
            <a:endParaRPr lang="pt-BR" dirty="0"/>
          </a:p>
        </p:txBody>
      </p:sp>
      <p:grpSp>
        <p:nvGrpSpPr>
          <p:cNvPr id="5" name="Group 4" descr="shows how data elements are stored as attributes and how data is partitioned by partition hash key. Detailed description in the notes below.">
            <a:extLst>
              <a:ext uri="{FF2B5EF4-FFF2-40B4-BE49-F238E27FC236}">
                <a16:creationId xmlns:a16="http://schemas.microsoft.com/office/drawing/2014/main" id="{FA225CB5-3E05-9140-B724-B4F4C2B9C491}"/>
              </a:ext>
            </a:extLst>
          </p:cNvPr>
          <p:cNvGrpSpPr/>
          <p:nvPr/>
        </p:nvGrpSpPr>
        <p:grpSpPr>
          <a:xfrm>
            <a:off x="75300" y="1297763"/>
            <a:ext cx="11861833" cy="5012042"/>
            <a:chOff x="75300" y="1297763"/>
            <a:chExt cx="11861833" cy="5012042"/>
          </a:xfrm>
        </p:grpSpPr>
        <p:sp>
          <p:nvSpPr>
            <p:cNvPr id="151" name="Rounded Rectangle 150"/>
            <p:cNvSpPr/>
            <p:nvPr/>
          </p:nvSpPr>
          <p:spPr>
            <a:xfrm>
              <a:off x="3341947" y="4931844"/>
              <a:ext cx="4951303" cy="667369"/>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Rounded Rectangle 63"/>
            <p:cNvSpPr/>
            <p:nvPr/>
          </p:nvSpPr>
          <p:spPr>
            <a:xfrm>
              <a:off x="3341945" y="4193227"/>
              <a:ext cx="5762046" cy="670600"/>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Rounded Rectangle 149"/>
            <p:cNvSpPr/>
            <p:nvPr/>
          </p:nvSpPr>
          <p:spPr>
            <a:xfrm>
              <a:off x="3352018" y="3494840"/>
              <a:ext cx="3277447" cy="638954"/>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Rounded Rectangle 65"/>
            <p:cNvSpPr/>
            <p:nvPr/>
          </p:nvSpPr>
          <p:spPr>
            <a:xfrm>
              <a:off x="3341945" y="2771874"/>
              <a:ext cx="6529534" cy="674984"/>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Rectangle 58"/>
            <p:cNvSpPr/>
            <p:nvPr/>
          </p:nvSpPr>
          <p:spPr>
            <a:xfrm>
              <a:off x="3185035" y="2178072"/>
              <a:ext cx="6861484" cy="3515341"/>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p:cNvSpPr txBox="1"/>
            <p:nvPr/>
          </p:nvSpPr>
          <p:spPr>
            <a:xfrm>
              <a:off x="289554" y="5283146"/>
              <a:ext cx="1845736" cy="379557"/>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Partition1..N</a:t>
              </a:r>
            </a:p>
          </p:txBody>
        </p:sp>
        <p:sp>
          <p:nvSpPr>
            <p:cNvPr id="83" name="TextBox 82"/>
            <p:cNvSpPr txBox="1"/>
            <p:nvPr/>
          </p:nvSpPr>
          <p:spPr>
            <a:xfrm>
              <a:off x="9871473" y="3635151"/>
              <a:ext cx="2031699" cy="830997"/>
            </a:xfrm>
            <a:prstGeom prst="rect">
              <a:avLst/>
            </a:prstGeom>
            <a:solidFill>
              <a:schemeClr val="accent4">
                <a:lumMod val="20000"/>
                <a:lumOff val="80000"/>
              </a:schemeClr>
            </a:solidFill>
            <a:ln>
              <a:solidFill>
                <a:schemeClr val="accent1"/>
              </a:solidFill>
            </a:ln>
          </p:spPr>
          <p:txBody>
            <a:bodyPr wrap="square" rtlCol="0">
              <a:spAutoFit/>
            </a:bodyPr>
            <a:lstStyle/>
            <a:p>
              <a:r>
                <a:rPr lang="pt-BR"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Item </a:t>
              </a:r>
              <a:r>
                <a:rPr lang="pt-BR" sz="1600" dirty="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t>= uma </a:t>
              </a:r>
              <a:r>
                <a:rPr lang="el-GR" sz="1600" dirty="0" smtClean="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t/>
              </a:r>
              <a:br>
                <a:rPr lang="el-GR" sz="1600" dirty="0" smtClean="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br>
              <a:r>
                <a:rPr lang="pt-BR" sz="1600" dirty="0" smtClean="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t>coleção </a:t>
              </a:r>
              <a:r>
                <a:rPr lang="pt-BR" sz="1600" dirty="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t>de atributos</a:t>
              </a:r>
            </a:p>
          </p:txBody>
        </p:sp>
        <p:sp>
          <p:nvSpPr>
            <p:cNvPr id="221" name="TextBox 220"/>
            <p:cNvSpPr txBox="1"/>
            <p:nvPr/>
          </p:nvSpPr>
          <p:spPr>
            <a:xfrm>
              <a:off x="75300" y="1848785"/>
              <a:ext cx="2291704" cy="830997"/>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Dados particionados pela chave de </a:t>
              </a:r>
              <a:r>
                <a:rPr lang="pt-BR" sz="1600" dirty="0" smtClean="0">
                  <a:latin typeface="Amazon Ember" panose="020B0603020204020204" pitchFamily="34" charset="0"/>
                  <a:ea typeface="Amazon Ember" panose="020B0603020204020204" pitchFamily="34" charset="0"/>
                  <a:cs typeface="Amazon Ember" panose="020B0603020204020204" pitchFamily="34" charset="0"/>
                </a:rPr>
                <a:t>partição (</a:t>
              </a:r>
              <a:r>
                <a:rPr lang="pt-BR" sz="1600" dirty="0" err="1">
                  <a:latin typeface="Amazon Ember" panose="020B0603020204020204" pitchFamily="34" charset="0"/>
                  <a:ea typeface="Amazon Ember" panose="020B0603020204020204" pitchFamily="34" charset="0"/>
                  <a:cs typeface="Amazon Ember" panose="020B0603020204020204" pitchFamily="34" charset="0"/>
                </a:rPr>
                <a:t>hash</a:t>
              </a:r>
              <a:r>
                <a:rPr lang="pt-BR" sz="1600" dirty="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62" name="Group 61"/>
            <p:cNvGrpSpPr/>
            <p:nvPr/>
          </p:nvGrpSpPr>
          <p:grpSpPr>
            <a:xfrm>
              <a:off x="3450095" y="2847131"/>
              <a:ext cx="6270350" cy="2639599"/>
              <a:chOff x="2660358" y="1507833"/>
              <a:chExt cx="4703987" cy="1980215"/>
            </a:xfrm>
          </p:grpSpPr>
          <p:sp>
            <p:nvSpPr>
              <p:cNvPr id="30" name="Rounded Rectangle 29"/>
              <p:cNvSpPr/>
              <p:nvPr/>
            </p:nvSpPr>
            <p:spPr>
              <a:xfrm>
                <a:off x="3252605"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ounded Rectangle 30"/>
              <p:cNvSpPr/>
              <p:nvPr/>
            </p:nvSpPr>
            <p:spPr>
              <a:xfrm>
                <a:off x="3254234"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ounded Rectangle 31"/>
              <p:cNvSpPr/>
              <p:nvPr/>
            </p:nvSpPr>
            <p:spPr>
              <a:xfrm>
                <a:off x="325908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Rounded Rectangle 32"/>
              <p:cNvSpPr/>
              <p:nvPr/>
            </p:nvSpPr>
            <p:spPr>
              <a:xfrm>
                <a:off x="3257765"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Rounded Rectangle 37"/>
              <p:cNvSpPr/>
              <p:nvPr/>
            </p:nvSpPr>
            <p:spPr>
              <a:xfrm>
                <a:off x="3860818"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Rounded Rectangle 38"/>
              <p:cNvSpPr/>
              <p:nvPr/>
            </p:nvSpPr>
            <p:spPr>
              <a:xfrm>
                <a:off x="3864076"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p:cNvSpPr/>
              <p:nvPr/>
            </p:nvSpPr>
            <p:spPr>
              <a:xfrm>
                <a:off x="3873782"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40"/>
              <p:cNvSpPr/>
              <p:nvPr/>
            </p:nvSpPr>
            <p:spPr>
              <a:xfrm>
                <a:off x="3871138"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ounded Rectangle 41"/>
              <p:cNvSpPr/>
              <p:nvPr/>
            </p:nvSpPr>
            <p:spPr>
              <a:xfrm>
                <a:off x="4469031"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Rounded Rectangle 42"/>
              <p:cNvSpPr/>
              <p:nvPr/>
            </p:nvSpPr>
            <p:spPr>
              <a:xfrm>
                <a:off x="4473917"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Rounded Rectangle 43"/>
              <p:cNvSpPr/>
              <p:nvPr/>
            </p:nvSpPr>
            <p:spPr>
              <a:xfrm>
                <a:off x="448847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Rounded Rectangle 44"/>
              <p:cNvSpPr/>
              <p:nvPr/>
            </p:nvSpPr>
            <p:spPr>
              <a:xfrm>
                <a:off x="4484511"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Rounded Rectangle 45"/>
              <p:cNvSpPr/>
              <p:nvPr/>
            </p:nvSpPr>
            <p:spPr>
              <a:xfrm>
                <a:off x="5077244"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Rounded Rectangle 47"/>
              <p:cNvSpPr/>
              <p:nvPr/>
            </p:nvSpPr>
            <p:spPr>
              <a:xfrm>
                <a:off x="5103172"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Rounded Rectangle 48"/>
              <p:cNvSpPr/>
              <p:nvPr/>
            </p:nvSpPr>
            <p:spPr>
              <a:xfrm>
                <a:off x="5097884"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Rounded Rectangle 49"/>
              <p:cNvSpPr/>
              <p:nvPr/>
            </p:nvSpPr>
            <p:spPr>
              <a:xfrm>
                <a:off x="5685457"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ounded Rectangle 51"/>
              <p:cNvSpPr/>
              <p:nvPr/>
            </p:nvSpPr>
            <p:spPr>
              <a:xfrm>
                <a:off x="571786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ounded Rectangle 52"/>
              <p:cNvSpPr/>
              <p:nvPr/>
            </p:nvSpPr>
            <p:spPr>
              <a:xfrm>
                <a:off x="5711259"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Rounded Rectangle 53"/>
              <p:cNvSpPr/>
              <p:nvPr/>
            </p:nvSpPr>
            <p:spPr>
              <a:xfrm>
                <a:off x="6293670"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Rounded Rectangle 57"/>
              <p:cNvSpPr/>
              <p:nvPr/>
            </p:nvSpPr>
            <p:spPr>
              <a:xfrm>
                <a:off x="6901885"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Rounded Rectangle 55"/>
              <p:cNvSpPr/>
              <p:nvPr/>
            </p:nvSpPr>
            <p:spPr>
              <a:xfrm>
                <a:off x="6332564"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Rounded Rectangle 94"/>
              <p:cNvSpPr/>
              <p:nvPr/>
            </p:nvSpPr>
            <p:spPr>
              <a:xfrm>
                <a:off x="2660358"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Rounded Rectangle 97"/>
              <p:cNvSpPr/>
              <p:nvPr/>
            </p:nvSpPr>
            <p:spPr>
              <a:xfrm>
                <a:off x="2660358"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Rounded Rectangle 98"/>
              <p:cNvSpPr/>
              <p:nvPr/>
            </p:nvSpPr>
            <p:spPr>
              <a:xfrm>
                <a:off x="2660358"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0" name="Rounded Rectangle 99"/>
              <p:cNvSpPr/>
              <p:nvPr/>
            </p:nvSpPr>
            <p:spPr>
              <a:xfrm>
                <a:off x="2660358"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10" name="TextBox 109"/>
            <p:cNvSpPr txBox="1"/>
            <p:nvPr/>
          </p:nvSpPr>
          <p:spPr>
            <a:xfrm>
              <a:off x="3293888" y="2147401"/>
              <a:ext cx="1044637" cy="615553"/>
            </a:xfrm>
            <a:prstGeom prst="rect">
              <a:avLst/>
            </a:prstGeom>
            <a:noFill/>
          </p:spPr>
          <p:txBody>
            <a:bodyPr wrap="square" rtlCol="0">
              <a:spAutoFit/>
            </a:bodyPr>
            <a:lstStyle/>
            <a:p>
              <a:pPr algn="ctr" rtl="0"/>
              <a:r>
                <a:rPr lang="pt-BR" sz="1700" b="1" u="sng" spc="-20" dirty="0">
                  <a:latin typeface="Amazon Ember" panose="020B0603020204020204" pitchFamily="34" charset="0"/>
                  <a:ea typeface="Amazon Ember" panose="020B0603020204020204" pitchFamily="34" charset="0"/>
                  <a:cs typeface="Amazon Ember" panose="020B0603020204020204" pitchFamily="34" charset="0"/>
                </a:rPr>
                <a:t>Usuário</a:t>
              </a:r>
            </a:p>
            <a:p>
              <a:pPr algn="ctr" rtl="0"/>
              <a:r>
                <a:rPr lang="pt-BR" sz="1700" b="1" u="sng" spc="-20" dirty="0">
                  <a:latin typeface="Amazon Ember" panose="020B0603020204020204" pitchFamily="34" charset="0"/>
                  <a:ea typeface="Amazon Ember" panose="020B0603020204020204" pitchFamily="34" charset="0"/>
                  <a:cs typeface="Amazon Ember" panose="020B0603020204020204" pitchFamily="34" charset="0"/>
                </a:rPr>
                <a:t>usuário</a:t>
              </a:r>
            </a:p>
          </p:txBody>
        </p:sp>
        <p:sp>
          <p:nvSpPr>
            <p:cNvPr id="111" name="TextBox 110"/>
            <p:cNvSpPr txBox="1"/>
            <p:nvPr/>
          </p:nvSpPr>
          <p:spPr>
            <a:xfrm>
              <a:off x="4019698" y="2150508"/>
              <a:ext cx="1175509" cy="615553"/>
            </a:xfrm>
            <a:prstGeom prst="rect">
              <a:avLst/>
            </a:prstGeom>
            <a:noFill/>
          </p:spPr>
          <p:txBody>
            <a:bodyPr wrap="square" rtlCol="0">
              <a:spAutoFit/>
            </a:bodyPr>
            <a:lstStyle/>
            <a:p>
              <a:pPr algn="ctr" rtl="0"/>
              <a:r>
                <a:rPr lang="pt-BR" sz="1700" b="1" u="sng" spc="-20" dirty="0">
                  <a:latin typeface="Amazon Ember" panose="020B0603020204020204" pitchFamily="34" charset="0"/>
                  <a:ea typeface="Amazon Ember" panose="020B0603020204020204" pitchFamily="34" charset="0"/>
                  <a:cs typeface="Amazon Ember" panose="020B0603020204020204" pitchFamily="34" charset="0"/>
                </a:rPr>
                <a:t>ID do</a:t>
              </a:r>
            </a:p>
            <a:p>
              <a:pPr algn="ctr" rtl="0"/>
              <a:r>
                <a:rPr lang="pt-BR" sz="1700" b="1" u="sng" spc="-20" dirty="0">
                  <a:latin typeface="Amazon Ember" panose="020B0603020204020204" pitchFamily="34" charset="0"/>
                  <a:ea typeface="Amazon Ember" panose="020B0603020204020204" pitchFamily="34" charset="0"/>
                  <a:cs typeface="Amazon Ember" panose="020B0603020204020204" pitchFamily="34" charset="0"/>
                </a:rPr>
                <a:t>pedido</a:t>
              </a:r>
            </a:p>
          </p:txBody>
        </p:sp>
        <p:grpSp>
          <p:nvGrpSpPr>
            <p:cNvPr id="4" name="Group 3"/>
            <p:cNvGrpSpPr/>
            <p:nvPr/>
          </p:nvGrpSpPr>
          <p:grpSpPr>
            <a:xfrm>
              <a:off x="3437580" y="2834591"/>
              <a:ext cx="616452" cy="2639599"/>
              <a:chOff x="2650970" y="1623685"/>
              <a:chExt cx="462460" cy="1980215"/>
            </a:xfrm>
          </p:grpSpPr>
          <p:sp>
            <p:nvSpPr>
              <p:cNvPr id="75" name="Rounded Rectangle 74"/>
              <p:cNvSpPr/>
              <p:nvPr/>
            </p:nvSpPr>
            <p:spPr>
              <a:xfrm>
                <a:off x="2650970" y="1623685"/>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Rounded Rectangle 75"/>
              <p:cNvSpPr/>
              <p:nvPr/>
            </p:nvSpPr>
            <p:spPr>
              <a:xfrm>
                <a:off x="2650970" y="2154180"/>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Rounded Rectangle 76"/>
              <p:cNvSpPr/>
              <p:nvPr/>
            </p:nvSpPr>
            <p:spPr>
              <a:xfrm>
                <a:off x="2650970" y="2689144"/>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Rounded Rectangle 77"/>
              <p:cNvSpPr/>
              <p:nvPr/>
            </p:nvSpPr>
            <p:spPr>
              <a:xfrm>
                <a:off x="2650970" y="3251203"/>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 name="Group 6"/>
            <p:cNvGrpSpPr/>
            <p:nvPr/>
          </p:nvGrpSpPr>
          <p:grpSpPr>
            <a:xfrm>
              <a:off x="4241723" y="2834591"/>
              <a:ext cx="625093" cy="2639599"/>
              <a:chOff x="3254234" y="1623685"/>
              <a:chExt cx="468942" cy="1980215"/>
            </a:xfrm>
          </p:grpSpPr>
          <p:sp>
            <p:nvSpPr>
              <p:cNvPr id="79" name="Rounded Rectangle 78"/>
              <p:cNvSpPr/>
              <p:nvPr/>
            </p:nvSpPr>
            <p:spPr>
              <a:xfrm>
                <a:off x="3254234" y="1623685"/>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Rounded Rectangle 79"/>
              <p:cNvSpPr/>
              <p:nvPr/>
            </p:nvSpPr>
            <p:spPr>
              <a:xfrm>
                <a:off x="3255863" y="2154180"/>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Rounded Rectangle 80"/>
              <p:cNvSpPr/>
              <p:nvPr/>
            </p:nvSpPr>
            <p:spPr>
              <a:xfrm>
                <a:off x="3260716" y="2689144"/>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3259394" y="3251203"/>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 name="TextBox 7"/>
            <p:cNvSpPr txBox="1"/>
            <p:nvPr/>
          </p:nvSpPr>
          <p:spPr>
            <a:xfrm>
              <a:off x="4736727" y="1512601"/>
              <a:ext cx="4853235" cy="338554"/>
            </a:xfrm>
            <a:prstGeom prst="rect">
              <a:avLst/>
            </a:prstGeom>
            <a:solidFill>
              <a:schemeClr val="bg1">
                <a:lumMod val="85000"/>
              </a:schemeClr>
            </a:solidFill>
            <a:ln>
              <a:solidFill>
                <a:schemeClr val="accent1"/>
              </a:solidFill>
            </a:ln>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Elementos de dados armazenados como </a:t>
              </a:r>
              <a:r>
                <a:rPr lang="pt-BR" sz="1600" dirty="0">
                  <a:ln>
                    <a:solidFill>
                      <a:schemeClr val="accent5"/>
                    </a:solidFill>
                  </a:ln>
                  <a:latin typeface="Amazon Ember" panose="020B0603020204020204" pitchFamily="34" charset="0"/>
                  <a:ea typeface="Amazon Ember" panose="020B0603020204020204" pitchFamily="34" charset="0"/>
                  <a:cs typeface="Amazon Ember" panose="020B0603020204020204" pitchFamily="34" charset="0"/>
                </a:rPr>
                <a:t>atributos</a:t>
              </a:r>
            </a:p>
          </p:txBody>
        </p:sp>
        <p:sp>
          <p:nvSpPr>
            <p:cNvPr id="37" name="TextBox 36"/>
            <p:cNvSpPr txBox="1"/>
            <p:nvPr/>
          </p:nvSpPr>
          <p:spPr>
            <a:xfrm>
              <a:off x="378990" y="5971250"/>
              <a:ext cx="2852268" cy="338555"/>
            </a:xfrm>
            <a:prstGeom prst="rect">
              <a:avLst/>
            </a:prstGeom>
            <a:solidFill>
              <a:schemeClr val="accent5">
                <a:lumMod val="20000"/>
                <a:lumOff val="80000"/>
              </a:schemeClr>
            </a:solidFill>
            <a:ln>
              <a:solidFill>
                <a:schemeClr val="accent1"/>
              </a:solidFill>
            </a:ln>
          </p:spPr>
          <p:txBody>
            <a:bodyPr wrap="squar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Chaves de partição (</a:t>
              </a:r>
              <a:r>
                <a:rPr lang="pt-BR" sz="1600" dirty="0" err="1">
                  <a:latin typeface="Amazon Ember" panose="020B0603020204020204" pitchFamily="34" charset="0"/>
                  <a:ea typeface="Amazon Ember" panose="020B0603020204020204" pitchFamily="34" charset="0"/>
                  <a:cs typeface="Amazon Ember" panose="020B0603020204020204" pitchFamily="34" charset="0"/>
                </a:rPr>
                <a:t>hash</a:t>
              </a:r>
              <a:r>
                <a:rPr lang="pt-BR" sz="1600" dirty="0">
                  <a:latin typeface="Amazon Ember" panose="020B0603020204020204" pitchFamily="34" charset="0"/>
                  <a:ea typeface="Amazon Ember" panose="020B0603020204020204" pitchFamily="34" charset="0"/>
                  <a:cs typeface="Amazon Ember" panose="020B0603020204020204" pitchFamily="34" charset="0"/>
                </a:rPr>
                <a:t>)</a:t>
              </a:r>
              <a:endParaRPr lang="en-US" sz="1600" dirty="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endParaRPr>
            </a:p>
          </p:txBody>
        </p:sp>
        <p:pic>
          <p:nvPicPr>
            <p:cNvPr id="85" name="Graphic 84">
              <a:extLst>
                <a:ext uri="{FF2B5EF4-FFF2-40B4-BE49-F238E27FC236}">
                  <a16:creationId xmlns:a16="http://schemas.microsoft.com/office/drawing/2014/main" id="{309D17B4-6224-0C41-AAE7-FE29765C4E1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66654" y="1761155"/>
              <a:ext cx="636457" cy="636457"/>
            </a:xfrm>
            <a:prstGeom prst="rect">
              <a:avLst/>
            </a:prstGeom>
          </p:spPr>
        </p:pic>
        <p:pic>
          <p:nvPicPr>
            <p:cNvPr id="86" name="Graphic 85">
              <a:extLst>
                <a:ext uri="{FF2B5EF4-FFF2-40B4-BE49-F238E27FC236}">
                  <a16:creationId xmlns:a16="http://schemas.microsoft.com/office/drawing/2014/main" id="{6AD8F319-3781-8A40-B8F3-C60D4393973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66755" y="2834831"/>
              <a:ext cx="508794" cy="508794"/>
            </a:xfrm>
            <a:prstGeom prst="rect">
              <a:avLst/>
            </a:prstGeom>
          </p:spPr>
        </p:pic>
        <p:pic>
          <p:nvPicPr>
            <p:cNvPr id="87" name="Graphic 86">
              <a:extLst>
                <a:ext uri="{FF2B5EF4-FFF2-40B4-BE49-F238E27FC236}">
                  <a16:creationId xmlns:a16="http://schemas.microsoft.com/office/drawing/2014/main" id="{F4C37A75-7302-864C-B165-952F7EB2AAF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66755" y="3472735"/>
              <a:ext cx="508794" cy="508794"/>
            </a:xfrm>
            <a:prstGeom prst="rect">
              <a:avLst/>
            </a:prstGeom>
          </p:spPr>
        </p:pic>
        <p:pic>
          <p:nvPicPr>
            <p:cNvPr id="88" name="Graphic 87">
              <a:extLst>
                <a:ext uri="{FF2B5EF4-FFF2-40B4-BE49-F238E27FC236}">
                  <a16:creationId xmlns:a16="http://schemas.microsoft.com/office/drawing/2014/main" id="{FAF84D26-B6F9-A746-875E-37D2967B73D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66755" y="4110639"/>
              <a:ext cx="508794" cy="508794"/>
            </a:xfrm>
            <a:prstGeom prst="rect">
              <a:avLst/>
            </a:prstGeom>
          </p:spPr>
        </p:pic>
        <p:pic>
          <p:nvPicPr>
            <p:cNvPr id="89" name="Graphic 88">
              <a:extLst>
                <a:ext uri="{FF2B5EF4-FFF2-40B4-BE49-F238E27FC236}">
                  <a16:creationId xmlns:a16="http://schemas.microsoft.com/office/drawing/2014/main" id="{C4439287-0C4F-864E-A9B0-D254C66F5AD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66755" y="4748543"/>
              <a:ext cx="508794" cy="508794"/>
            </a:xfrm>
            <a:prstGeom prst="rect">
              <a:avLst/>
            </a:prstGeom>
          </p:spPr>
        </p:pic>
        <p:sp>
          <p:nvSpPr>
            <p:cNvPr id="114" name="TextBox 113"/>
            <p:cNvSpPr txBox="1"/>
            <p:nvPr/>
          </p:nvSpPr>
          <p:spPr>
            <a:xfrm>
              <a:off x="10007817" y="1297763"/>
              <a:ext cx="1929316" cy="523220"/>
            </a:xfrm>
            <a:prstGeom prst="rect">
              <a:avLst/>
            </a:prstGeom>
            <a:solidFill>
              <a:schemeClr val="bg1">
                <a:lumMod val="85000"/>
              </a:schemeClr>
            </a:solidFill>
            <a:ln>
              <a:solidFill>
                <a:schemeClr val="accent1"/>
              </a:solidFill>
            </a:ln>
          </p:spPr>
          <p:txBody>
            <a:bodyPr wrap="square" rtlCol="0">
              <a:spAutoFit/>
            </a:bodyPr>
            <a:lstStyle/>
            <a:p>
              <a:pPr algn="ctr" rtl="0"/>
              <a:r>
                <a:rPr lang="pt-BR" sz="1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Tabela </a:t>
              </a:r>
              <a:r>
                <a:rPr lang="pt-BR" sz="1400" dirty="0">
                  <a:latin typeface="Amazon Ember" panose="020B0603020204020204" pitchFamily="34" charset="0"/>
                  <a:ea typeface="Amazon Ember" panose="020B0603020204020204" pitchFamily="34" charset="0"/>
                  <a:cs typeface="Amazon Ember" panose="020B0603020204020204" pitchFamily="34" charset="0"/>
                </a:rPr>
                <a:t>= coleção de elementos de dados</a:t>
              </a:r>
            </a:p>
          </p:txBody>
        </p:sp>
      </p:grpSp>
      <p:cxnSp>
        <p:nvCxnSpPr>
          <p:cNvPr id="90" name="Straight Arrow Connector 89"/>
          <p:cNvCxnSpPr/>
          <p:nvPr/>
        </p:nvCxnSpPr>
        <p:spPr>
          <a:xfrm flipH="1">
            <a:off x="6969434" y="1856283"/>
            <a:ext cx="193911" cy="122140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7163345" y="1856283"/>
            <a:ext cx="616587" cy="120252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7163345" y="1856283"/>
            <a:ext cx="1416124" cy="1234257"/>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a:off x="6148937" y="1856283"/>
            <a:ext cx="1014408" cy="1187419"/>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7163345" y="1856283"/>
            <a:ext cx="2207017" cy="1187419"/>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a:off x="5352120" y="1856283"/>
            <a:ext cx="1811225" cy="122140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a:off x="4510780" y="1856283"/>
            <a:ext cx="2652565" cy="120252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8260682" y="3492645"/>
            <a:ext cx="1610796" cy="58849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cxnSpLocks/>
          </p:cNvCxnSpPr>
          <p:nvPr/>
        </p:nvCxnSpPr>
        <p:spPr>
          <a:xfrm flipH="1">
            <a:off x="9103991" y="4081140"/>
            <a:ext cx="767487" cy="44738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cxnSpLocks/>
          </p:cNvCxnSpPr>
          <p:nvPr/>
        </p:nvCxnSpPr>
        <p:spPr>
          <a:xfrm flipH="1" flipV="1">
            <a:off x="6699286" y="3981533"/>
            <a:ext cx="3172192" cy="99607"/>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05" name="Curved Connector 104"/>
          <p:cNvCxnSpPr>
            <a:cxnSpLocks/>
          </p:cNvCxnSpPr>
          <p:nvPr/>
        </p:nvCxnSpPr>
        <p:spPr>
          <a:xfrm rot="10800000" flipV="1">
            <a:off x="8345096" y="4081140"/>
            <a:ext cx="1526382" cy="1279494"/>
          </a:xfrm>
          <a:prstGeom prst="curvedConnector3">
            <a:avLst>
              <a:gd name="adj1" fmla="val 50000"/>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a:off x="10046519" y="1820983"/>
            <a:ext cx="925956" cy="75637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V="1">
            <a:off x="1550501" y="5283899"/>
            <a:ext cx="2146369" cy="687343"/>
          </a:xfrm>
          <a:prstGeom prst="straightConnector1">
            <a:avLst/>
          </a:prstGeom>
          <a:ln w="1905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cxnSpLocks/>
          </p:cNvCxnSpPr>
          <p:nvPr/>
        </p:nvCxnSpPr>
        <p:spPr>
          <a:xfrm flipH="1" flipV="1">
            <a:off x="1553823" y="3081105"/>
            <a:ext cx="1788123" cy="28262"/>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cxnSpLocks/>
          </p:cNvCxnSpPr>
          <p:nvPr/>
        </p:nvCxnSpPr>
        <p:spPr>
          <a:xfrm flipH="1" flipV="1">
            <a:off x="1553823" y="4346850"/>
            <a:ext cx="1788123" cy="181676"/>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a:cxnSpLocks/>
          </p:cNvCxnSpPr>
          <p:nvPr/>
        </p:nvCxnSpPr>
        <p:spPr>
          <a:xfrm flipH="1" flipV="1">
            <a:off x="1553821" y="3718534"/>
            <a:ext cx="1798196" cy="95784"/>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cxnSpLocks/>
          </p:cNvCxnSpPr>
          <p:nvPr/>
        </p:nvCxnSpPr>
        <p:spPr>
          <a:xfrm flipH="1" flipV="1">
            <a:off x="1553823" y="4984280"/>
            <a:ext cx="1788123" cy="281248"/>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8" name="Line Callout 1 127"/>
          <p:cNvSpPr/>
          <p:nvPr/>
        </p:nvSpPr>
        <p:spPr>
          <a:xfrm>
            <a:off x="6394742" y="6261815"/>
            <a:ext cx="3334766" cy="450506"/>
          </a:xfrm>
          <a:prstGeom prst="borderCallout1">
            <a:avLst>
              <a:gd name="adj1" fmla="val 515"/>
              <a:gd name="adj2" fmla="val 4846"/>
              <a:gd name="adj3" fmla="val -220832"/>
              <a:gd name="adj4" fmla="val -56521"/>
            </a:avLst>
          </a:prstGeom>
          <a:solidFill>
            <a:schemeClr val="accent5">
              <a:lumMod val="20000"/>
              <a:lumOff val="80000"/>
            </a:schemeClr>
          </a:solidFill>
          <a:ln w="19050">
            <a:solidFill>
              <a:schemeClr val="accent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tIns="0" bIns="0" rtlCol="0" anchor="ctr"/>
          <a:lstStyle/>
          <a:p>
            <a:pPr algn="ctr" rtl="0"/>
            <a:r>
              <a:rPr lang="pt-BR"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Chaves de classificação (intervalo)</a:t>
            </a: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endParaRPr>
          </a:p>
        </p:txBody>
      </p:sp>
    </p:spTree>
    <p:custDataLst>
      <p:tags r:id="rId1"/>
    </p:custDataLst>
    <p:extLst>
      <p:ext uri="{BB962C8B-B14F-4D97-AF65-F5344CB8AC3E}">
        <p14:creationId xmlns:p14="http://schemas.microsoft.com/office/powerpoint/2010/main" val="235068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Tabelas globais do Amazon DynamoDB</a:t>
            </a:r>
          </a:p>
        </p:txBody>
      </p:sp>
      <p:grpSp>
        <p:nvGrpSpPr>
          <p:cNvPr id="5" name="Group 4" descr="map of the earth with three replica locations (us-west-2, us-east-1, and eu-central-1) all written to a global table.">
            <a:extLst>
              <a:ext uri="{FF2B5EF4-FFF2-40B4-BE49-F238E27FC236}">
                <a16:creationId xmlns:a16="http://schemas.microsoft.com/office/drawing/2014/main" id="{02789478-4FE2-4B4E-8179-CE8FFDFFBD8B}"/>
              </a:ext>
            </a:extLst>
          </p:cNvPr>
          <p:cNvGrpSpPr/>
          <p:nvPr/>
        </p:nvGrpSpPr>
        <p:grpSpPr>
          <a:xfrm>
            <a:off x="176576" y="2009483"/>
            <a:ext cx="8132676" cy="4265173"/>
            <a:chOff x="176576" y="2009483"/>
            <a:chExt cx="8132676" cy="4265173"/>
          </a:xfrm>
        </p:grpSpPr>
        <p:grpSp>
          <p:nvGrpSpPr>
            <p:cNvPr id="6" name="Group 5">
              <a:extLst>
                <a:ext uri="{FF2B5EF4-FFF2-40B4-BE49-F238E27FC236}">
                  <a16:creationId xmlns:a16="http://schemas.microsoft.com/office/drawing/2014/main" id="{30258D60-5BB9-4B40-A54F-86D4CC2BDA4C}"/>
                </a:ext>
              </a:extLst>
            </p:cNvPr>
            <p:cNvGrpSpPr/>
            <p:nvPr/>
          </p:nvGrpSpPr>
          <p:grpSpPr>
            <a:xfrm>
              <a:off x="176576" y="2009483"/>
              <a:ext cx="8132676" cy="4265173"/>
              <a:chOff x="-742147" y="1972910"/>
              <a:chExt cx="10311230" cy="5407713"/>
            </a:xfrm>
          </p:grpSpPr>
          <p:pic>
            <p:nvPicPr>
              <p:cNvPr id="15" name="Picture 2">
                <a:extLst>
                  <a:ext uri="{FF2B5EF4-FFF2-40B4-BE49-F238E27FC236}">
                    <a16:creationId xmlns:a16="http://schemas.microsoft.com/office/drawing/2014/main" id="{D1BDB56D-07F9-7244-BEAF-7B6E997384A4}"/>
                  </a:ext>
                  <a:ext uri="{C183D7F6-B498-43B3-948B-1728B52AA6E4}">
                    <adec:decorative xmlns:adec="http://schemas.microsoft.com/office/drawing/2017/decorative" xmlns=""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4408" y="2053305"/>
                <a:ext cx="9863491" cy="532731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45FA07-B109-3C4B-B4CA-EA79F4C01A45}"/>
                  </a:ext>
                </a:extLst>
              </p:cNvPr>
              <p:cNvSpPr/>
              <p:nvPr/>
            </p:nvSpPr>
            <p:spPr>
              <a:xfrm>
                <a:off x="2420789" y="4414625"/>
                <a:ext cx="1636479" cy="418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Réplica</a:t>
                </a:r>
              </a:p>
              <a:p>
                <a:pPr algn="ctr" rtl="0"/>
                <a:r>
                  <a:rPr lang="pt-BR"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us-east-1</a:t>
                </a:r>
                <a:r>
                  <a:rPr lang="pt-BR"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9" name="Oval 18">
                <a:extLst>
                  <a:ext uri="{FF2B5EF4-FFF2-40B4-BE49-F238E27FC236}">
                    <a16:creationId xmlns:a16="http://schemas.microsoft.com/office/drawing/2014/main" id="{E6C0AB39-0B61-5241-9932-91C7B490DA67}"/>
                  </a:ext>
                </a:extLst>
              </p:cNvPr>
              <p:cNvSpPr/>
              <p:nvPr/>
            </p:nvSpPr>
            <p:spPr>
              <a:xfrm>
                <a:off x="4440724" y="3353881"/>
                <a:ext cx="837441" cy="837441"/>
              </a:xfrm>
              <a:prstGeom prst="ellipse">
                <a:avLst/>
              </a:prstGeom>
              <a:solidFill>
                <a:srgbClr val="FFE9D0">
                  <a:alpha val="63000"/>
                </a:srgb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Oval 24">
                <a:extLst>
                  <a:ext uri="{FF2B5EF4-FFF2-40B4-BE49-F238E27FC236}">
                    <a16:creationId xmlns:a16="http://schemas.microsoft.com/office/drawing/2014/main" id="{22560B5B-67C2-BD46-BEA5-7FC6185CEEA5}"/>
                  </a:ext>
                </a:extLst>
              </p:cNvPr>
              <p:cNvSpPr/>
              <p:nvPr/>
            </p:nvSpPr>
            <p:spPr>
              <a:xfrm>
                <a:off x="2076461" y="3546459"/>
                <a:ext cx="837441" cy="837441"/>
              </a:xfrm>
              <a:prstGeom prst="ellipse">
                <a:avLst/>
              </a:prstGeom>
              <a:solidFill>
                <a:schemeClr val="accent2">
                  <a:lumMod val="20000"/>
                  <a:lumOff val="80000"/>
                  <a:alpha val="63000"/>
                </a:scheme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Oval 27">
                <a:extLst>
                  <a:ext uri="{FF2B5EF4-FFF2-40B4-BE49-F238E27FC236}">
                    <a16:creationId xmlns:a16="http://schemas.microsoft.com/office/drawing/2014/main" id="{C238C89A-B16A-B047-A857-74C33989F547}"/>
                  </a:ext>
                </a:extLst>
              </p:cNvPr>
              <p:cNvSpPr/>
              <p:nvPr/>
            </p:nvSpPr>
            <p:spPr>
              <a:xfrm>
                <a:off x="511242" y="3652825"/>
                <a:ext cx="837441" cy="837441"/>
              </a:xfrm>
              <a:prstGeom prst="ellipse">
                <a:avLst/>
              </a:prstGeom>
              <a:solidFill>
                <a:srgbClr val="FFE9D0">
                  <a:alpha val="63000"/>
                </a:srgb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Rectangle 29">
                <a:extLst>
                  <a:ext uri="{FF2B5EF4-FFF2-40B4-BE49-F238E27FC236}">
                    <a16:creationId xmlns:a16="http://schemas.microsoft.com/office/drawing/2014/main" id="{97C7F3C3-48F8-514B-B9CD-7370D2AB0720}"/>
                  </a:ext>
                </a:extLst>
              </p:cNvPr>
              <p:cNvSpPr/>
              <p:nvPr/>
            </p:nvSpPr>
            <p:spPr>
              <a:xfrm>
                <a:off x="-742147" y="4440981"/>
                <a:ext cx="1636479" cy="317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Réplica</a:t>
                </a:r>
              </a:p>
              <a:p>
                <a:pPr algn="ctr" rtl="0"/>
                <a:r>
                  <a:rPr lang="pt-BR" b="1">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us-west-2</a:t>
                </a:r>
              </a:p>
            </p:txBody>
          </p:sp>
          <p:sp>
            <p:nvSpPr>
              <p:cNvPr id="31" name="Rectangle 30">
                <a:extLst>
                  <a:ext uri="{FF2B5EF4-FFF2-40B4-BE49-F238E27FC236}">
                    <a16:creationId xmlns:a16="http://schemas.microsoft.com/office/drawing/2014/main" id="{58AE7E48-3238-9842-BD9C-5BEC6BC73373}"/>
                  </a:ext>
                </a:extLst>
              </p:cNvPr>
              <p:cNvSpPr/>
              <p:nvPr/>
            </p:nvSpPr>
            <p:spPr>
              <a:xfrm>
                <a:off x="3588956" y="4421599"/>
                <a:ext cx="2626845" cy="4047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Réplica</a:t>
                </a:r>
              </a:p>
              <a:p>
                <a:pPr algn="ctr" rtl="0"/>
                <a:r>
                  <a:rPr lang="pt-BR" b="1">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eu-central-1</a:t>
                </a:r>
              </a:p>
            </p:txBody>
          </p:sp>
          <p:cxnSp>
            <p:nvCxnSpPr>
              <p:cNvPr id="32" name="Straight Arrow Connector 31">
                <a:extLst>
                  <a:ext uri="{FF2B5EF4-FFF2-40B4-BE49-F238E27FC236}">
                    <a16:creationId xmlns:a16="http://schemas.microsoft.com/office/drawing/2014/main" id="{EA0AA0F1-17C2-CD44-AEF3-BC2D425C6427}"/>
                  </a:ext>
                </a:extLst>
              </p:cNvPr>
              <p:cNvCxnSpPr>
                <a:stCxn id="25" idx="0"/>
              </p:cNvCxnSpPr>
              <p:nvPr/>
            </p:nvCxnSpPr>
            <p:spPr>
              <a:xfrm flipV="1">
                <a:off x="2495182" y="2834634"/>
                <a:ext cx="882756" cy="711825"/>
              </a:xfrm>
              <a:prstGeom prst="straightConnector1">
                <a:avLst/>
              </a:prstGeom>
              <a:ln w="381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E66AF26-65A4-834F-835A-E4CB912867D0}"/>
                  </a:ext>
                </a:extLst>
              </p:cNvPr>
              <p:cNvCxnSpPr>
                <a:stCxn id="28" idx="7"/>
              </p:cNvCxnSpPr>
              <p:nvPr/>
            </p:nvCxnSpPr>
            <p:spPr>
              <a:xfrm flipV="1">
                <a:off x="1226042" y="2655002"/>
                <a:ext cx="1955281" cy="1120463"/>
              </a:xfrm>
              <a:prstGeom prst="straightConnector1">
                <a:avLst/>
              </a:prstGeom>
              <a:ln w="381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E4B5F3C1-18BC-1748-AE03-527175F90ED0}"/>
                  </a:ext>
                </a:extLst>
              </p:cNvPr>
              <p:cNvSpPr/>
              <p:nvPr/>
            </p:nvSpPr>
            <p:spPr>
              <a:xfrm>
                <a:off x="3271517" y="2120692"/>
                <a:ext cx="837441" cy="837441"/>
              </a:xfrm>
              <a:prstGeom prst="ellipse">
                <a:avLst/>
              </a:prstGeom>
              <a:solidFill>
                <a:schemeClr val="accent4">
                  <a:lumMod val="40000"/>
                  <a:lumOff val="60000"/>
                  <a:alpha val="63000"/>
                </a:schemeClr>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Rectangle 36">
                <a:extLst>
                  <a:ext uri="{FF2B5EF4-FFF2-40B4-BE49-F238E27FC236}">
                    <a16:creationId xmlns:a16="http://schemas.microsoft.com/office/drawing/2014/main" id="{4522CF44-0E0A-F744-AEBB-5780E8967A0A}"/>
                  </a:ext>
                </a:extLst>
              </p:cNvPr>
              <p:cNvSpPr/>
              <p:nvPr/>
            </p:nvSpPr>
            <p:spPr>
              <a:xfrm>
                <a:off x="3886851" y="1972910"/>
                <a:ext cx="1636479" cy="418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Tabela global</a:t>
                </a:r>
              </a:p>
            </p:txBody>
          </p:sp>
          <p:cxnSp>
            <p:nvCxnSpPr>
              <p:cNvPr id="38" name="Straight Arrow Connector 37">
                <a:extLst>
                  <a:ext uri="{FF2B5EF4-FFF2-40B4-BE49-F238E27FC236}">
                    <a16:creationId xmlns:a16="http://schemas.microsoft.com/office/drawing/2014/main" id="{CC464B89-5436-3B41-910D-723914AA2E0E}"/>
                  </a:ext>
                </a:extLst>
              </p:cNvPr>
              <p:cNvCxnSpPr/>
              <p:nvPr/>
            </p:nvCxnSpPr>
            <p:spPr>
              <a:xfrm flipH="1" flipV="1">
                <a:off x="4144643" y="2805692"/>
                <a:ext cx="560448" cy="548190"/>
              </a:xfrm>
              <a:prstGeom prst="straightConnector1">
                <a:avLst/>
              </a:prstGeom>
              <a:ln w="381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grpSp>
        <p:pic>
          <p:nvPicPr>
            <p:cNvPr id="43" name="Graphic 42">
              <a:extLst>
                <a:ext uri="{FF2B5EF4-FFF2-40B4-BE49-F238E27FC236}">
                  <a16:creationId xmlns:a16="http://schemas.microsoft.com/office/drawing/2014/main" id="{2E69CE48-7541-194B-BBA8-F17DC7506C9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271741" y="3444267"/>
              <a:ext cx="437565" cy="437565"/>
            </a:xfrm>
            <a:prstGeom prst="rect">
              <a:avLst/>
            </a:prstGeom>
          </p:spPr>
        </p:pic>
        <p:pic>
          <p:nvPicPr>
            <p:cNvPr id="44" name="Graphic 43">
              <a:extLst>
                <a:ext uri="{FF2B5EF4-FFF2-40B4-BE49-F238E27FC236}">
                  <a16:creationId xmlns:a16="http://schemas.microsoft.com/office/drawing/2014/main" id="{A91D57B6-D9C5-D341-9D86-812AD920216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374704" y="3206078"/>
              <a:ext cx="437565" cy="437565"/>
            </a:xfrm>
            <a:prstGeom prst="rect">
              <a:avLst/>
            </a:prstGeom>
          </p:spPr>
        </p:pic>
        <p:pic>
          <p:nvPicPr>
            <p:cNvPr id="45" name="Graphic 44">
              <a:extLst>
                <a:ext uri="{FF2B5EF4-FFF2-40B4-BE49-F238E27FC236}">
                  <a16:creationId xmlns:a16="http://schemas.microsoft.com/office/drawing/2014/main" id="{8B278B9E-9CE4-3F47-8C95-13EEEE7254B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525275" y="3362043"/>
              <a:ext cx="437565" cy="437565"/>
            </a:xfrm>
            <a:prstGeom prst="rect">
              <a:avLst/>
            </a:prstGeom>
          </p:spPr>
        </p:pic>
        <p:pic>
          <p:nvPicPr>
            <p:cNvPr id="46" name="Graphic 45">
              <a:extLst>
                <a:ext uri="{FF2B5EF4-FFF2-40B4-BE49-F238E27FC236}">
                  <a16:creationId xmlns:a16="http://schemas.microsoft.com/office/drawing/2014/main" id="{BC3E29B5-AAF5-D546-B269-74E5BAB1D04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460369" y="2237512"/>
              <a:ext cx="437565" cy="437565"/>
            </a:xfrm>
            <a:prstGeom prst="rect">
              <a:avLst/>
            </a:prstGeom>
          </p:spPr>
        </p:pic>
      </p:grpSp>
      <p:sp>
        <p:nvSpPr>
          <p:cNvPr id="4" name="TextBox 3">
            <a:extLst>
              <a:ext uri="{FF2B5EF4-FFF2-40B4-BE49-F238E27FC236}">
                <a16:creationId xmlns:a16="http://schemas.microsoft.com/office/drawing/2014/main" id="{48BCE03A-BD3F-034B-8EBA-1D6726233A0B}"/>
              </a:ext>
            </a:extLst>
          </p:cNvPr>
          <p:cNvSpPr txBox="1"/>
          <p:nvPr/>
        </p:nvSpPr>
        <p:spPr>
          <a:xfrm>
            <a:off x="8631510" y="3313201"/>
            <a:ext cx="3503093" cy="1015663"/>
          </a:xfrm>
          <a:prstGeom prst="rect">
            <a:avLst/>
          </a:prstGeom>
          <a:noFill/>
        </p:spPr>
        <p:txBody>
          <a:bodyPr wrap="square" rtlCol="0">
            <a:spAutoFit/>
          </a:bodyPr>
          <a:lstStyle/>
          <a:p>
            <a:pP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Performance de leitura/gravação local rápida para aplicações globais.</a:t>
            </a:r>
          </a:p>
        </p:txBody>
      </p:sp>
      <p:sp>
        <p:nvSpPr>
          <p:cNvPr id="3" name="TextBox 2">
            <a:extLst>
              <a:ext uri="{FF2B5EF4-FFF2-40B4-BE49-F238E27FC236}">
                <a16:creationId xmlns:a16="http://schemas.microsoft.com/office/drawing/2014/main" id="{3D3831F6-7766-AB41-86E0-A5DCB9AA5B14}"/>
              </a:ext>
            </a:extLst>
          </p:cNvPr>
          <p:cNvSpPr txBox="1"/>
          <p:nvPr/>
        </p:nvSpPr>
        <p:spPr>
          <a:xfrm>
            <a:off x="3426171" y="5964710"/>
            <a:ext cx="8410045" cy="461665"/>
          </a:xfrm>
          <a:prstGeom prst="rect">
            <a:avLst/>
          </a:prstGeom>
          <a:noFill/>
        </p:spPr>
        <p:txBody>
          <a:bodyPr wrap="square" rtlCol="0">
            <a:spAutoFit/>
          </a:bodyPr>
          <a:lstStyle/>
          <a:p>
            <a:pPr rtl="0"/>
            <a:r>
              <a:rPr lang="pt-BR" sz="2400" b="1">
                <a:solidFill>
                  <a:schemeClr val="accent5"/>
                </a:solidFill>
              </a:rPr>
              <a:t>As tabelas globais</a:t>
            </a:r>
            <a:r>
              <a:rPr lang="pt-BR" sz="2400"/>
              <a:t> fornecem um banco de dados multirregional e com vários mestres.</a:t>
            </a:r>
          </a:p>
        </p:txBody>
      </p:sp>
      <p:pic>
        <p:nvPicPr>
          <p:cNvPr id="7" name="Graphic 6">
            <a:extLst>
              <a:ext uri="{FF2B5EF4-FFF2-40B4-BE49-F238E27FC236}">
                <a16:creationId xmlns:a16="http://schemas.microsoft.com/office/drawing/2014/main" id="{2B9E7E78-76B6-6844-9C7A-A7A8D1A1524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852052" y="3367521"/>
            <a:ext cx="914400" cy="914400"/>
          </a:xfrm>
          <a:prstGeom prst="rect">
            <a:avLst/>
          </a:prstGeom>
        </p:spPr>
      </p:pic>
    </p:spTree>
    <p:custDataLst>
      <p:tags r:id="rId1"/>
    </p:custDataLst>
    <p:extLst>
      <p:ext uri="{BB962C8B-B14F-4D97-AF65-F5344CB8AC3E}">
        <p14:creationId xmlns:p14="http://schemas.microsoft.com/office/powerpoint/2010/main" val="550679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Módulo 5: Adicionar uma camada de banco de dados</a:t>
            </a:r>
          </a:p>
        </p:txBody>
      </p:sp>
      <p:sp>
        <p:nvSpPr>
          <p:cNvPr id="2" name="Title 1"/>
          <p:cNvSpPr>
            <a:spLocks noGrp="1"/>
          </p:cNvSpPr>
          <p:nvPr>
            <p:ph type="title"/>
          </p:nvPr>
        </p:nvSpPr>
        <p:spPr/>
        <p:txBody>
          <a:bodyPr rtlCol="0">
            <a:noAutofit/>
          </a:bodyPr>
          <a:lstStyle/>
          <a:p>
            <a:pPr rtl="0"/>
            <a:r>
              <a:rPr lang="pt-BR" sz="4000"/>
              <a:t>Seção 1: Necessidade arquitetônica</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Caso de uso 1 do Amazon DynamoDB</a:t>
            </a:r>
          </a:p>
        </p:txBody>
      </p:sp>
      <p:sp>
        <p:nvSpPr>
          <p:cNvPr id="3" name="TextBox 2">
            <a:extLst>
              <a:ext uri="{FF2B5EF4-FFF2-40B4-BE49-F238E27FC236}">
                <a16:creationId xmlns:a16="http://schemas.microsoft.com/office/drawing/2014/main" id="{D0CEF921-936B-5845-A44C-C009416288FE}"/>
              </a:ext>
            </a:extLst>
          </p:cNvPr>
          <p:cNvSpPr txBox="1"/>
          <p:nvPr/>
        </p:nvSpPr>
        <p:spPr>
          <a:xfrm>
            <a:off x="2797487" y="1661374"/>
            <a:ext cx="6449978" cy="523220"/>
          </a:xfrm>
          <a:prstGeom prst="rect">
            <a:avLst/>
          </a:prstGeom>
          <a:noFill/>
        </p:spPr>
        <p:txBody>
          <a:bodyPr wrap="square" rtlCol="0">
            <a:spAutoFit/>
          </a:bodyPr>
          <a:lstStyle/>
          <a:p>
            <a:pPr algn="ctr" rtl="0"/>
            <a:r>
              <a:rPr lang="pt-BR" sz="2800"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Placares e pontuação</a:t>
            </a:r>
          </a:p>
        </p:txBody>
      </p:sp>
      <p:grpSp>
        <p:nvGrpSpPr>
          <p:cNvPr id="8" name="Group 7" descr="players connect to game servers that communicate with a leaderboard. A data set labeled GameScores contains data suchas top score, wins, and losses for example user IDs and game titles.">
            <a:extLst>
              <a:ext uri="{FF2B5EF4-FFF2-40B4-BE49-F238E27FC236}">
                <a16:creationId xmlns:a16="http://schemas.microsoft.com/office/drawing/2014/main" id="{D422F548-2078-E245-B6B3-567DA2AC5D63}"/>
              </a:ext>
            </a:extLst>
          </p:cNvPr>
          <p:cNvGrpSpPr/>
          <p:nvPr/>
        </p:nvGrpSpPr>
        <p:grpSpPr>
          <a:xfrm>
            <a:off x="517295" y="2311042"/>
            <a:ext cx="11553908" cy="3427016"/>
            <a:chOff x="517295" y="2311042"/>
            <a:chExt cx="11553908" cy="3427016"/>
          </a:xfrm>
        </p:grpSpPr>
        <p:grpSp>
          <p:nvGrpSpPr>
            <p:cNvPr id="16" name="Group 15">
              <a:extLst>
                <a:ext uri="{FF2B5EF4-FFF2-40B4-BE49-F238E27FC236}">
                  <a16:creationId xmlns:a16="http://schemas.microsoft.com/office/drawing/2014/main" id="{0D3693E8-CB16-1A4B-A578-7A9A34A91E3C}"/>
                </a:ext>
              </a:extLst>
            </p:cNvPr>
            <p:cNvGrpSpPr/>
            <p:nvPr/>
          </p:nvGrpSpPr>
          <p:grpSpPr>
            <a:xfrm>
              <a:off x="517295" y="2311042"/>
              <a:ext cx="11553908" cy="3427016"/>
              <a:chOff x="662667" y="2311042"/>
              <a:chExt cx="11553908" cy="3427016"/>
            </a:xfrm>
          </p:grpSpPr>
          <p:sp>
            <p:nvSpPr>
              <p:cNvPr id="5" name="TextBox 4">
                <a:extLst>
                  <a:ext uri="{FF2B5EF4-FFF2-40B4-BE49-F238E27FC236}">
                    <a16:creationId xmlns:a16="http://schemas.microsoft.com/office/drawing/2014/main" id="{14EDC61F-5A54-DC40-A266-C4E70E2F6872}"/>
                  </a:ext>
                </a:extLst>
              </p:cNvPr>
              <p:cNvSpPr txBox="1"/>
              <p:nvPr/>
            </p:nvSpPr>
            <p:spPr>
              <a:xfrm>
                <a:off x="662667" y="4701116"/>
                <a:ext cx="1293576" cy="369012"/>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Jogadores</a:t>
                </a:r>
              </a:p>
            </p:txBody>
          </p:sp>
          <p:sp>
            <p:nvSpPr>
              <p:cNvPr id="12" name="TextBox 11">
                <a:extLst>
                  <a:ext uri="{FF2B5EF4-FFF2-40B4-BE49-F238E27FC236}">
                    <a16:creationId xmlns:a16="http://schemas.microsoft.com/office/drawing/2014/main" id="{1251A87D-B3D2-1843-97F0-9641FC54C41E}"/>
                  </a:ext>
                </a:extLst>
              </p:cNvPr>
              <p:cNvSpPr txBox="1"/>
              <p:nvPr/>
            </p:nvSpPr>
            <p:spPr>
              <a:xfrm>
                <a:off x="2821316" y="4701116"/>
                <a:ext cx="1358802" cy="645690"/>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Servidores de jogos</a:t>
                </a:r>
              </a:p>
            </p:txBody>
          </p:sp>
          <p:sp>
            <p:nvSpPr>
              <p:cNvPr id="13" name="TextBox 12">
                <a:extLst>
                  <a:ext uri="{FF2B5EF4-FFF2-40B4-BE49-F238E27FC236}">
                    <a16:creationId xmlns:a16="http://schemas.microsoft.com/office/drawing/2014/main" id="{92482941-6F63-6942-95DB-9B7AFFD0150D}"/>
                  </a:ext>
                </a:extLst>
              </p:cNvPr>
              <p:cNvSpPr txBox="1"/>
              <p:nvPr/>
            </p:nvSpPr>
            <p:spPr>
              <a:xfrm>
                <a:off x="4926782" y="4701116"/>
                <a:ext cx="1607982"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Placar</a:t>
                </a:r>
              </a:p>
            </p:txBody>
          </p:sp>
          <p:pic>
            <p:nvPicPr>
              <p:cNvPr id="11" name="Picture 10">
                <a:extLst>
                  <a:ext uri="{FF2B5EF4-FFF2-40B4-BE49-F238E27FC236}">
                    <a16:creationId xmlns:a16="http://schemas.microsoft.com/office/drawing/2014/main" id="{91112239-198E-8047-A347-6D599ECFDE88}"/>
                  </a:ex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098" y="2311042"/>
                <a:ext cx="5647477" cy="3427016"/>
              </a:xfrm>
              <a:prstGeom prst="rect">
                <a:avLst/>
              </a:prstGeom>
            </p:spPr>
          </p:pic>
          <p:cxnSp>
            <p:nvCxnSpPr>
              <p:cNvPr id="15" name="Straight Arrow Connector 14">
                <a:extLst>
                  <a:ext uri="{FF2B5EF4-FFF2-40B4-BE49-F238E27FC236}">
                    <a16:creationId xmlns:a16="http://schemas.microsoft.com/office/drawing/2014/main" id="{08D25EBA-24F7-D143-9ADA-C6DAFF4BE4E9}"/>
                  </a:ext>
                </a:extLst>
              </p:cNvPr>
              <p:cNvCxnSpPr/>
              <p:nvPr/>
            </p:nvCxnSpPr>
            <p:spPr>
              <a:xfrm>
                <a:off x="1813565" y="4057460"/>
                <a:ext cx="833115" cy="0"/>
              </a:xfrm>
              <a:prstGeom prst="straightConnector1">
                <a:avLst/>
              </a:prstGeom>
              <a:ln w="635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3F07CD51-43DB-964A-A3AC-38A22E47FB93}"/>
                </a:ext>
              </a:extLst>
            </p:cNvPr>
            <p:cNvCxnSpPr/>
            <p:nvPr/>
          </p:nvCxnSpPr>
          <p:spPr>
            <a:xfrm>
              <a:off x="4034746" y="4057460"/>
              <a:ext cx="811193" cy="0"/>
            </a:xfrm>
            <a:prstGeom prst="straightConnector1">
              <a:avLst/>
            </a:prstGeom>
            <a:ln w="635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A6513B27-510D-3A48-81A9-7E57D30863BB}"/>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111246" y="3536935"/>
              <a:ext cx="975231" cy="975231"/>
            </a:xfrm>
            <a:prstGeom prst="rect">
              <a:avLst/>
            </a:prstGeom>
          </p:spPr>
        </p:pic>
        <p:pic>
          <p:nvPicPr>
            <p:cNvPr id="17" name="Graphic 16">
              <a:extLst>
                <a:ext uri="{FF2B5EF4-FFF2-40B4-BE49-F238E27FC236}">
                  <a16:creationId xmlns:a16="http://schemas.microsoft.com/office/drawing/2014/main" id="{5E3D9A11-54C2-8B41-A969-7CE54854EAA7}"/>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742567" y="3488169"/>
              <a:ext cx="1116756" cy="1116756"/>
            </a:xfrm>
            <a:prstGeom prst="rect">
              <a:avLst/>
            </a:prstGeom>
          </p:spPr>
        </p:pic>
        <p:pic>
          <p:nvPicPr>
            <p:cNvPr id="18" name="Graphic 17">
              <a:extLst>
                <a:ext uri="{FF2B5EF4-FFF2-40B4-BE49-F238E27FC236}">
                  <a16:creationId xmlns:a16="http://schemas.microsoft.com/office/drawing/2014/main" id="{1B2C6854-C84C-FC45-AE38-0E225BD7974A}"/>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67335" y="3738450"/>
              <a:ext cx="638020" cy="638020"/>
            </a:xfrm>
            <a:prstGeom prst="rect">
              <a:avLst/>
            </a:prstGeom>
          </p:spPr>
        </p:pic>
      </p:grpSp>
    </p:spTree>
    <p:custDataLst>
      <p:tags r:id="rId1"/>
    </p:custDataLst>
    <p:extLst>
      <p:ext uri="{BB962C8B-B14F-4D97-AF65-F5344CB8AC3E}">
        <p14:creationId xmlns:p14="http://schemas.microsoft.com/office/powerpoint/2010/main" val="2415908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a:t>Caso de uso 2 do Amazon DynamoDB</a:t>
            </a:r>
          </a:p>
        </p:txBody>
      </p:sp>
      <p:sp>
        <p:nvSpPr>
          <p:cNvPr id="21" name="TextBox 20">
            <a:extLst>
              <a:ext uri="{FF2B5EF4-FFF2-40B4-BE49-F238E27FC236}">
                <a16:creationId xmlns:a16="http://schemas.microsoft.com/office/drawing/2014/main" id="{68C8FC63-E5F9-714E-B7B2-DE0AA8490F92}"/>
              </a:ext>
            </a:extLst>
          </p:cNvPr>
          <p:cNvSpPr txBox="1"/>
          <p:nvPr/>
        </p:nvSpPr>
        <p:spPr>
          <a:xfrm>
            <a:off x="2797487" y="1661374"/>
            <a:ext cx="6449978" cy="523220"/>
          </a:xfrm>
          <a:prstGeom prst="rect">
            <a:avLst/>
          </a:prstGeom>
          <a:noFill/>
        </p:spPr>
        <p:txBody>
          <a:bodyPr wrap="square" rtlCol="0">
            <a:spAutoFit/>
          </a:bodyPr>
          <a:lstStyle/>
          <a:p>
            <a:pPr algn="ctr" rtl="0"/>
            <a:r>
              <a:rPr lang="pt-BR" sz="2800"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Dados temporários (carrinho online)</a:t>
            </a:r>
          </a:p>
        </p:txBody>
      </p:sp>
      <p:grpSp>
        <p:nvGrpSpPr>
          <p:cNvPr id="3" name="Group 2" descr="Three users use mobile devices to connect to a web store hosted on an EC2 instance which in turn connects to a shopping cart hosted on a database, which connects to an order processing hosted on an EC2 instance.">
            <a:extLst>
              <a:ext uri="{FF2B5EF4-FFF2-40B4-BE49-F238E27FC236}">
                <a16:creationId xmlns:a16="http://schemas.microsoft.com/office/drawing/2014/main" id="{75343D93-3551-114B-BA1D-AAA4B182084F}"/>
              </a:ext>
            </a:extLst>
          </p:cNvPr>
          <p:cNvGrpSpPr/>
          <p:nvPr/>
        </p:nvGrpSpPr>
        <p:grpSpPr>
          <a:xfrm>
            <a:off x="2001621" y="2792893"/>
            <a:ext cx="8601125" cy="3267814"/>
            <a:chOff x="2001621" y="2792893"/>
            <a:chExt cx="8601125" cy="3267814"/>
          </a:xfrm>
        </p:grpSpPr>
        <p:grpSp>
          <p:nvGrpSpPr>
            <p:cNvPr id="59" name="Group 58">
              <a:extLst>
                <a:ext uri="{FF2B5EF4-FFF2-40B4-BE49-F238E27FC236}">
                  <a16:creationId xmlns:a16="http://schemas.microsoft.com/office/drawing/2014/main" id="{BD2D20DA-18CD-E041-9B71-FF12D79C97D8}"/>
                </a:ext>
              </a:extLst>
            </p:cNvPr>
            <p:cNvGrpSpPr/>
            <p:nvPr/>
          </p:nvGrpSpPr>
          <p:grpSpPr>
            <a:xfrm>
              <a:off x="2001621" y="3181548"/>
              <a:ext cx="5821954" cy="2879159"/>
              <a:chOff x="644377" y="3223419"/>
              <a:chExt cx="5821954" cy="2879159"/>
            </a:xfrm>
          </p:grpSpPr>
          <p:sp>
            <p:nvSpPr>
              <p:cNvPr id="32" name="TextBox 31">
                <a:extLst>
                  <a:ext uri="{FF2B5EF4-FFF2-40B4-BE49-F238E27FC236}">
                    <a16:creationId xmlns:a16="http://schemas.microsoft.com/office/drawing/2014/main" id="{1DC9455B-46AE-5846-9F1B-899A0DE1AFB2}"/>
                  </a:ext>
                </a:extLst>
              </p:cNvPr>
              <p:cNvSpPr txBox="1"/>
              <p:nvPr/>
            </p:nvSpPr>
            <p:spPr>
              <a:xfrm>
                <a:off x="644377" y="5733566"/>
                <a:ext cx="1146338"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Usuários</a:t>
                </a:r>
              </a:p>
            </p:txBody>
          </p:sp>
          <p:cxnSp>
            <p:nvCxnSpPr>
              <p:cNvPr id="38" name="Straight Arrow Connector 37">
                <a:extLst>
                  <a:ext uri="{FF2B5EF4-FFF2-40B4-BE49-F238E27FC236}">
                    <a16:creationId xmlns:a16="http://schemas.microsoft.com/office/drawing/2014/main" id="{F0DE46A6-F4FD-5643-8D80-38E4AA0244A2}"/>
                  </a:ext>
                </a:extLst>
              </p:cNvPr>
              <p:cNvCxnSpPr>
                <a:cxnSpLocks/>
              </p:cNvCxnSpPr>
              <p:nvPr/>
            </p:nvCxnSpPr>
            <p:spPr>
              <a:xfrm>
                <a:off x="1457182" y="4227659"/>
                <a:ext cx="1057418" cy="0"/>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D118910-285A-C541-945A-79E4FEDFA5E0}"/>
                  </a:ext>
                </a:extLst>
              </p:cNvPr>
              <p:cNvCxnSpPr>
                <a:cxnSpLocks/>
              </p:cNvCxnSpPr>
              <p:nvPr/>
            </p:nvCxnSpPr>
            <p:spPr>
              <a:xfrm flipV="1">
                <a:off x="1457182" y="4227659"/>
                <a:ext cx="1233815" cy="914376"/>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E20FF1-5883-8A4C-83FB-AF5071EE458F}"/>
                  </a:ext>
                </a:extLst>
              </p:cNvPr>
              <p:cNvCxnSpPr>
                <a:cxnSpLocks/>
              </p:cNvCxnSpPr>
              <p:nvPr/>
            </p:nvCxnSpPr>
            <p:spPr>
              <a:xfrm>
                <a:off x="1457183" y="3223419"/>
                <a:ext cx="1233813" cy="1005427"/>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08201A6-4DE9-6C4C-9E1B-87FEB588C403}"/>
                  </a:ext>
                </a:extLst>
              </p:cNvPr>
              <p:cNvSpPr txBox="1"/>
              <p:nvPr/>
            </p:nvSpPr>
            <p:spPr>
              <a:xfrm>
                <a:off x="2009904" y="4660884"/>
                <a:ext cx="1976724" cy="36901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Loja Web</a:t>
                </a:r>
              </a:p>
            </p:txBody>
          </p:sp>
          <p:sp>
            <p:nvSpPr>
              <p:cNvPr id="55" name="TextBox 54">
                <a:extLst>
                  <a:ext uri="{FF2B5EF4-FFF2-40B4-BE49-F238E27FC236}">
                    <a16:creationId xmlns:a16="http://schemas.microsoft.com/office/drawing/2014/main" id="{3D07C45F-5F90-D943-B6E8-A50945CED40E}"/>
                  </a:ext>
                </a:extLst>
              </p:cNvPr>
              <p:cNvSpPr txBox="1"/>
              <p:nvPr/>
            </p:nvSpPr>
            <p:spPr>
              <a:xfrm>
                <a:off x="3825034" y="4660884"/>
                <a:ext cx="2641297" cy="646331"/>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Carrinho </a:t>
                </a:r>
                <a:r>
                  <a:rPr lang="pt-BR" dirty="0" smtClean="0">
                    <a:latin typeface="Amazon Ember" panose="020B0603020204020204" pitchFamily="34" charset="0"/>
                    <a:ea typeface="Amazon Ember" panose="020B0603020204020204" pitchFamily="34" charset="0"/>
                    <a:cs typeface="Amazon Ember" panose="020B0603020204020204" pitchFamily="34" charset="0"/>
                  </a:rPr>
                  <a:t/>
                </a:r>
                <a:br>
                  <a:rPr lang="pt-BR" dirty="0" smtClean="0">
                    <a:latin typeface="Amazon Ember" panose="020B0603020204020204" pitchFamily="34" charset="0"/>
                    <a:ea typeface="Amazon Ember" panose="020B0603020204020204" pitchFamily="34" charset="0"/>
                    <a:cs typeface="Amazon Ember" panose="020B0603020204020204" pitchFamily="34" charset="0"/>
                  </a:rPr>
                </a:br>
                <a:r>
                  <a:rPr lang="pt-BR" dirty="0" smtClean="0">
                    <a:latin typeface="Amazon Ember" panose="020B0603020204020204" pitchFamily="34" charset="0"/>
                    <a:ea typeface="Amazon Ember" panose="020B0603020204020204" pitchFamily="34" charset="0"/>
                    <a:cs typeface="Amazon Ember" panose="020B0603020204020204" pitchFamily="34" charset="0"/>
                  </a:rPr>
                  <a:t>de </a:t>
                </a:r>
                <a:r>
                  <a:rPr lang="pt-BR" dirty="0">
                    <a:latin typeface="Amazon Ember" panose="020B0603020204020204" pitchFamily="34" charset="0"/>
                    <a:ea typeface="Amazon Ember" panose="020B0603020204020204" pitchFamily="34" charset="0"/>
                    <a:cs typeface="Amazon Ember" panose="020B0603020204020204" pitchFamily="34" charset="0"/>
                  </a:rPr>
                  <a:t>compras</a:t>
                </a:r>
              </a:p>
            </p:txBody>
          </p:sp>
          <p:cxnSp>
            <p:nvCxnSpPr>
              <p:cNvPr id="57" name="Straight Arrow Connector 56">
                <a:extLst>
                  <a:ext uri="{FF2B5EF4-FFF2-40B4-BE49-F238E27FC236}">
                    <a16:creationId xmlns:a16="http://schemas.microsoft.com/office/drawing/2014/main" id="{93FAB5DB-FB30-C046-B62C-4974BDB58429}"/>
                  </a:ext>
                </a:extLst>
              </p:cNvPr>
              <p:cNvCxnSpPr/>
              <p:nvPr/>
            </p:nvCxnSpPr>
            <p:spPr>
              <a:xfrm>
                <a:off x="3412671" y="4169007"/>
                <a:ext cx="1240972"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EE77AAE8-0A0E-C14D-AE78-410A589227A9}"/>
                </a:ext>
              </a:extLst>
            </p:cNvPr>
            <p:cNvCxnSpPr/>
            <p:nvPr/>
          </p:nvCxnSpPr>
          <p:spPr>
            <a:xfrm>
              <a:off x="7057896" y="4142871"/>
              <a:ext cx="1240972"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86ADCD4-E2F3-884A-97C0-1BC08FA61DA8}"/>
                </a:ext>
              </a:extLst>
            </p:cNvPr>
            <p:cNvSpPr txBox="1"/>
            <p:nvPr/>
          </p:nvSpPr>
          <p:spPr>
            <a:xfrm>
              <a:off x="7014696" y="4619012"/>
              <a:ext cx="3588050" cy="646331"/>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Processamento </a:t>
              </a:r>
              <a:r>
                <a:rPr lang="pt-BR" dirty="0" smtClean="0">
                  <a:latin typeface="Amazon Ember" panose="020B0603020204020204" pitchFamily="34" charset="0"/>
                  <a:ea typeface="Amazon Ember" panose="020B0603020204020204" pitchFamily="34" charset="0"/>
                  <a:cs typeface="Amazon Ember" panose="020B0603020204020204" pitchFamily="34" charset="0"/>
                </a:rPr>
                <a:t/>
              </a:r>
              <a:br>
                <a:rPr lang="pt-BR" dirty="0" smtClean="0">
                  <a:latin typeface="Amazon Ember" panose="020B0603020204020204" pitchFamily="34" charset="0"/>
                  <a:ea typeface="Amazon Ember" panose="020B0603020204020204" pitchFamily="34" charset="0"/>
                  <a:cs typeface="Amazon Ember" panose="020B0603020204020204" pitchFamily="34" charset="0"/>
                </a:rPr>
              </a:br>
              <a:r>
                <a:rPr lang="pt-BR" dirty="0" smtClean="0">
                  <a:latin typeface="Amazon Ember" panose="020B0603020204020204" pitchFamily="34" charset="0"/>
                  <a:ea typeface="Amazon Ember" panose="020B0603020204020204" pitchFamily="34" charset="0"/>
                  <a:cs typeface="Amazon Ember" panose="020B0603020204020204" pitchFamily="34" charset="0"/>
                </a:rPr>
                <a:t>de </a:t>
              </a:r>
              <a:r>
                <a:rPr lang="pt-BR" dirty="0">
                  <a:latin typeface="Amazon Ember" panose="020B0603020204020204" pitchFamily="34" charset="0"/>
                  <a:ea typeface="Amazon Ember" panose="020B0603020204020204" pitchFamily="34" charset="0"/>
                  <a:cs typeface="Amazon Ember" panose="020B0603020204020204" pitchFamily="34" charset="0"/>
                </a:rPr>
                <a:t>pedidos</a:t>
              </a:r>
            </a:p>
          </p:txBody>
        </p:sp>
        <p:pic>
          <p:nvPicPr>
            <p:cNvPr id="20" name="Graphic 19">
              <a:extLst>
                <a:ext uri="{FF2B5EF4-FFF2-40B4-BE49-F238E27FC236}">
                  <a16:creationId xmlns:a16="http://schemas.microsoft.com/office/drawing/2014/main" id="{7D875EAE-E802-1B49-95CD-A4256448E32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81115" y="3824595"/>
              <a:ext cx="643625" cy="643625"/>
            </a:xfrm>
            <a:prstGeom prst="rect">
              <a:avLst/>
            </a:prstGeom>
          </p:spPr>
        </p:pic>
        <p:pic>
          <p:nvPicPr>
            <p:cNvPr id="22" name="Graphic 21">
              <a:extLst>
                <a:ext uri="{FF2B5EF4-FFF2-40B4-BE49-F238E27FC236}">
                  <a16:creationId xmlns:a16="http://schemas.microsoft.com/office/drawing/2014/main" id="{7F7179C5-0A47-EA45-AF5E-3CF2AA75E71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057201" y="3839115"/>
              <a:ext cx="643625" cy="643625"/>
            </a:xfrm>
            <a:prstGeom prst="rect">
              <a:avLst/>
            </a:prstGeom>
          </p:spPr>
        </p:pic>
        <p:pic>
          <p:nvPicPr>
            <p:cNvPr id="23" name="Graphic 22">
              <a:extLst>
                <a:ext uri="{FF2B5EF4-FFF2-40B4-BE49-F238E27FC236}">
                  <a16:creationId xmlns:a16="http://schemas.microsoft.com/office/drawing/2014/main" id="{F3AA46C0-AD3A-254D-956D-B26E6496DBA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486909" y="3805885"/>
              <a:ext cx="643625" cy="643625"/>
            </a:xfrm>
            <a:prstGeom prst="rect">
              <a:avLst/>
            </a:prstGeom>
          </p:spPr>
        </p:pic>
        <p:pic>
          <p:nvPicPr>
            <p:cNvPr id="27" name="Graphic 26">
              <a:extLst>
                <a:ext uri="{FF2B5EF4-FFF2-40B4-BE49-F238E27FC236}">
                  <a16:creationId xmlns:a16="http://schemas.microsoft.com/office/drawing/2014/main" id="{DBDFBBC3-1420-E745-86E6-C536CB90DF5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216958" y="2792893"/>
              <a:ext cx="715664" cy="715664"/>
            </a:xfrm>
            <a:prstGeom prst="rect">
              <a:avLst/>
            </a:prstGeom>
          </p:spPr>
        </p:pic>
        <p:pic>
          <p:nvPicPr>
            <p:cNvPr id="29" name="Graphic 28">
              <a:extLst>
                <a:ext uri="{FF2B5EF4-FFF2-40B4-BE49-F238E27FC236}">
                  <a16:creationId xmlns:a16="http://schemas.microsoft.com/office/drawing/2014/main" id="{7BC9C60A-F923-BA48-ACF8-2E0F82A2389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216958" y="3827955"/>
              <a:ext cx="715664" cy="715664"/>
            </a:xfrm>
            <a:prstGeom prst="rect">
              <a:avLst/>
            </a:prstGeom>
          </p:spPr>
        </p:pic>
        <p:pic>
          <p:nvPicPr>
            <p:cNvPr id="30" name="Graphic 29">
              <a:extLst>
                <a:ext uri="{FF2B5EF4-FFF2-40B4-BE49-F238E27FC236}">
                  <a16:creationId xmlns:a16="http://schemas.microsoft.com/office/drawing/2014/main" id="{20271EBC-0EBD-484E-896C-2235ACF013C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216958" y="4803518"/>
              <a:ext cx="715664" cy="715664"/>
            </a:xfrm>
            <a:prstGeom prst="rect">
              <a:avLst/>
            </a:prstGeom>
          </p:spPr>
        </p:pic>
      </p:grpSp>
    </p:spTree>
    <p:custDataLst>
      <p:tags r:id="rId1"/>
    </p:custDataLst>
    <p:extLst>
      <p:ext uri="{BB962C8B-B14F-4D97-AF65-F5344CB8AC3E}">
        <p14:creationId xmlns:p14="http://schemas.microsoft.com/office/powerpoint/2010/main" val="2389161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79" y="263532"/>
            <a:ext cx="9174188" cy="779463"/>
          </a:xfrm>
        </p:spPr>
        <p:txBody>
          <a:bodyPr rtlCol="0">
            <a:normAutofit fontScale="90000"/>
          </a:bodyPr>
          <a:lstStyle/>
          <a:p>
            <a:pPr rtl="0"/>
            <a:r>
              <a:rPr lang="pt-BR" dirty="0"/>
              <a:t>Opções de consistência do </a:t>
            </a:r>
            <a:r>
              <a:rPr lang="pt-BR" dirty="0" err="1"/>
              <a:t>Amazon</a:t>
            </a:r>
            <a:r>
              <a:rPr lang="pt-BR" dirty="0"/>
              <a:t> </a:t>
            </a:r>
            <a:r>
              <a:rPr lang="pt-BR" dirty="0" err="1"/>
              <a:t>DynamoDB</a:t>
            </a:r>
            <a:endParaRPr lang="pt-BR" dirty="0"/>
          </a:p>
        </p:txBody>
      </p:sp>
      <p:sp>
        <p:nvSpPr>
          <p:cNvPr id="15" name="TextBox 14">
            <a:extLst>
              <a:ext uri="{FF2B5EF4-FFF2-40B4-BE49-F238E27FC236}">
                <a16:creationId xmlns:a16="http://schemas.microsoft.com/office/drawing/2014/main" id="{967E8E6C-8EB6-9644-A153-CC0D1974C12F}"/>
              </a:ext>
            </a:extLst>
          </p:cNvPr>
          <p:cNvSpPr txBox="1"/>
          <p:nvPr/>
        </p:nvSpPr>
        <p:spPr>
          <a:xfrm>
            <a:off x="1592886" y="2087344"/>
            <a:ext cx="4236414" cy="461665"/>
          </a:xfrm>
          <a:prstGeom prst="rect">
            <a:avLst/>
          </a:prstGeom>
          <a:noFill/>
          <a:ln>
            <a:noFill/>
          </a:ln>
        </p:spPr>
        <p:txBody>
          <a:bodyPr wrap="square" rtlCol="0">
            <a:spAutoFit/>
          </a:bodyPr>
          <a:lstStyle/>
          <a:p>
            <a:pPr algn="ctr" rtl="0"/>
            <a:r>
              <a:rPr lang="pt-BR"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Eventualmente </a:t>
            </a:r>
            <a:r>
              <a:rPr lang="pt-BR" sz="2400" dirty="0">
                <a:latin typeface="Amazon Ember" panose="020B0603020204020204" pitchFamily="34" charset="0"/>
                <a:ea typeface="Amazon Ember" panose="020B0603020204020204" pitchFamily="34" charset="0"/>
                <a:cs typeface="Amazon Ember" panose="020B0603020204020204" pitchFamily="34" charset="0"/>
              </a:rPr>
              <a:t>consistente</a:t>
            </a:r>
          </a:p>
        </p:txBody>
      </p:sp>
      <p:grpSp>
        <p:nvGrpSpPr>
          <p:cNvPr id="7" name="Group 6" descr="one of three replicas writes immediately to the database that is connected to by an EC2 instance.">
            <a:extLst>
              <a:ext uri="{FF2B5EF4-FFF2-40B4-BE49-F238E27FC236}">
                <a16:creationId xmlns:a16="http://schemas.microsoft.com/office/drawing/2014/main" id="{F33F99D7-05BB-9842-9EA9-71B6F2A339F2}"/>
              </a:ext>
            </a:extLst>
          </p:cNvPr>
          <p:cNvGrpSpPr/>
          <p:nvPr/>
        </p:nvGrpSpPr>
        <p:grpSpPr>
          <a:xfrm>
            <a:off x="1186462" y="3035487"/>
            <a:ext cx="4490473" cy="1369919"/>
            <a:chOff x="1186462" y="3035487"/>
            <a:chExt cx="4490473" cy="1369919"/>
          </a:xfrm>
        </p:grpSpPr>
        <p:grpSp>
          <p:nvGrpSpPr>
            <p:cNvPr id="10" name="Group 9">
              <a:extLst>
                <a:ext uri="{FF2B5EF4-FFF2-40B4-BE49-F238E27FC236}">
                  <a16:creationId xmlns:a16="http://schemas.microsoft.com/office/drawing/2014/main" id="{71A0FB18-1220-4B42-B176-53895CE365E0}"/>
                </a:ext>
              </a:extLst>
            </p:cNvPr>
            <p:cNvGrpSpPr/>
            <p:nvPr/>
          </p:nvGrpSpPr>
          <p:grpSpPr>
            <a:xfrm>
              <a:off x="1186462" y="3035487"/>
              <a:ext cx="1046375" cy="1365772"/>
              <a:chOff x="2119736" y="2720292"/>
              <a:chExt cx="1046375" cy="1365772"/>
            </a:xfrm>
          </p:grpSpPr>
          <p:sp>
            <p:nvSpPr>
              <p:cNvPr id="6" name="TextBox 5">
                <a:extLst>
                  <a:ext uri="{FF2B5EF4-FFF2-40B4-BE49-F238E27FC236}">
                    <a16:creationId xmlns:a16="http://schemas.microsoft.com/office/drawing/2014/main" id="{35BEA4CE-5B69-5240-B831-360C75D90F1F}"/>
                  </a:ext>
                </a:extLst>
              </p:cNvPr>
              <p:cNvSpPr txBox="1"/>
              <p:nvPr/>
            </p:nvSpPr>
            <p:spPr>
              <a:xfrm>
                <a:off x="2124916" y="2720292"/>
                <a:ext cx="1041195" cy="36901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Réplica </a:t>
                </a:r>
              </a:p>
            </p:txBody>
          </p:sp>
          <p:sp>
            <p:nvSpPr>
              <p:cNvPr id="20" name="TextBox 19">
                <a:extLst>
                  <a:ext uri="{FF2B5EF4-FFF2-40B4-BE49-F238E27FC236}">
                    <a16:creationId xmlns:a16="http://schemas.microsoft.com/office/drawing/2014/main" id="{7454BFCE-4EDE-D845-8698-4B4892D1C871}"/>
                  </a:ext>
                </a:extLst>
              </p:cNvPr>
              <p:cNvSpPr txBox="1"/>
              <p:nvPr/>
            </p:nvSpPr>
            <p:spPr>
              <a:xfrm>
                <a:off x="2119736" y="3225250"/>
                <a:ext cx="950682" cy="36901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Réplica </a:t>
                </a:r>
              </a:p>
            </p:txBody>
          </p:sp>
          <p:sp>
            <p:nvSpPr>
              <p:cNvPr id="24" name="TextBox 23">
                <a:extLst>
                  <a:ext uri="{FF2B5EF4-FFF2-40B4-BE49-F238E27FC236}">
                    <a16:creationId xmlns:a16="http://schemas.microsoft.com/office/drawing/2014/main" id="{2FDF7690-4A5C-C54B-B528-13BC7EE4071D}"/>
                  </a:ext>
                </a:extLst>
              </p:cNvPr>
              <p:cNvSpPr txBox="1"/>
              <p:nvPr/>
            </p:nvSpPr>
            <p:spPr>
              <a:xfrm>
                <a:off x="2119736" y="3717052"/>
                <a:ext cx="950682" cy="369012"/>
              </a:xfrm>
              <a:prstGeom prst="rect">
                <a:avLst/>
              </a:prstGeom>
              <a:noFill/>
            </p:spPr>
            <p:txBody>
              <a:bodyPr wrap="square" rtlCol="0" anchor="ctr" anchorCtr="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Réplica </a:t>
                </a:r>
              </a:p>
            </p:txBody>
          </p:sp>
        </p:grpSp>
        <p:cxnSp>
          <p:nvCxnSpPr>
            <p:cNvPr id="28" name="Straight Arrow Connector 27">
              <a:extLst>
                <a:ext uri="{FF2B5EF4-FFF2-40B4-BE49-F238E27FC236}">
                  <a16:creationId xmlns:a16="http://schemas.microsoft.com/office/drawing/2014/main" id="{979592B9-8031-F340-AFBA-EB351E2F2615}"/>
                </a:ext>
              </a:extLst>
            </p:cNvPr>
            <p:cNvCxnSpPr>
              <a:cxnSpLocks/>
            </p:cNvCxnSpPr>
            <p:nvPr/>
          </p:nvCxnSpPr>
          <p:spPr>
            <a:xfrm flipV="1">
              <a:off x="4062185" y="3677531"/>
              <a:ext cx="958765" cy="10808"/>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9733FB-14E8-1044-A1D5-63A8C8F23EB1}"/>
                </a:ext>
              </a:extLst>
            </p:cNvPr>
            <p:cNvCxnSpPr>
              <a:cxnSpLocks/>
            </p:cNvCxnSpPr>
            <p:nvPr/>
          </p:nvCxnSpPr>
          <p:spPr>
            <a:xfrm>
              <a:off x="2860007" y="3219916"/>
              <a:ext cx="554404" cy="28795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D7B685D5-1A93-334E-87D9-EA0AFC9518E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476966" y="3399725"/>
              <a:ext cx="538335" cy="538335"/>
            </a:xfrm>
            <a:prstGeom prst="rect">
              <a:avLst/>
            </a:prstGeom>
          </p:spPr>
        </p:pic>
        <p:pic>
          <p:nvPicPr>
            <p:cNvPr id="34" name="Graphic 33">
              <a:extLst>
                <a:ext uri="{FF2B5EF4-FFF2-40B4-BE49-F238E27FC236}">
                  <a16:creationId xmlns:a16="http://schemas.microsoft.com/office/drawing/2014/main" id="{089220A0-B57C-DD41-B32E-9CC8129C124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388932" y="3046772"/>
              <a:ext cx="377307" cy="377307"/>
            </a:xfrm>
            <a:prstGeom prst="rect">
              <a:avLst/>
            </a:prstGeom>
          </p:spPr>
        </p:pic>
        <p:pic>
          <p:nvPicPr>
            <p:cNvPr id="35" name="Graphic 34">
              <a:extLst>
                <a:ext uri="{FF2B5EF4-FFF2-40B4-BE49-F238E27FC236}">
                  <a16:creationId xmlns:a16="http://schemas.microsoft.com/office/drawing/2014/main" id="{2050B359-5641-3B4C-977A-3C87EC9DCCB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388932" y="3527377"/>
              <a:ext cx="377307" cy="377307"/>
            </a:xfrm>
            <a:prstGeom prst="rect">
              <a:avLst/>
            </a:prstGeom>
          </p:spPr>
        </p:pic>
        <p:pic>
          <p:nvPicPr>
            <p:cNvPr id="36" name="Graphic 35">
              <a:extLst>
                <a:ext uri="{FF2B5EF4-FFF2-40B4-BE49-F238E27FC236}">
                  <a16:creationId xmlns:a16="http://schemas.microsoft.com/office/drawing/2014/main" id="{2F8F2BAB-7494-D641-BD84-F819E52D83B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391541" y="4028099"/>
              <a:ext cx="377307" cy="377307"/>
            </a:xfrm>
            <a:prstGeom prst="rect">
              <a:avLst/>
            </a:prstGeom>
          </p:spPr>
        </p:pic>
        <p:pic>
          <p:nvPicPr>
            <p:cNvPr id="40" name="Graphic 39">
              <a:extLst>
                <a:ext uri="{FF2B5EF4-FFF2-40B4-BE49-F238E27FC236}">
                  <a16:creationId xmlns:a16="http://schemas.microsoft.com/office/drawing/2014/main" id="{996D2487-4C4E-FF41-866B-335C9DC38A5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33310" y="3366526"/>
              <a:ext cx="643625" cy="643625"/>
            </a:xfrm>
            <a:prstGeom prst="rect">
              <a:avLst/>
            </a:prstGeom>
          </p:spPr>
        </p:pic>
      </p:grpSp>
      <p:sp>
        <p:nvSpPr>
          <p:cNvPr id="64" name="TextBox 63">
            <a:extLst>
              <a:ext uri="{FF2B5EF4-FFF2-40B4-BE49-F238E27FC236}">
                <a16:creationId xmlns:a16="http://schemas.microsoft.com/office/drawing/2014/main" id="{6CDAB1F4-7ADC-6040-979B-25875E22A399}"/>
              </a:ext>
            </a:extLst>
          </p:cNvPr>
          <p:cNvSpPr txBox="1"/>
          <p:nvPr/>
        </p:nvSpPr>
        <p:spPr>
          <a:xfrm>
            <a:off x="1919506" y="5030152"/>
            <a:ext cx="3316738" cy="923330"/>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A configuração </a:t>
            </a:r>
            <a:r>
              <a:rPr lang="pt-BR"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padrão</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Normalmente, todas as cópias de dados alcançam a consistência em </a:t>
            </a:r>
            <a:r>
              <a:rPr lang="pt-BR"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1 segundo</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 name="TextBox 2">
            <a:extLst>
              <a:ext uri="{FF2B5EF4-FFF2-40B4-BE49-F238E27FC236}">
                <a16:creationId xmlns:a16="http://schemas.microsoft.com/office/drawing/2014/main" id="{BE110C1A-6ED5-914B-9B79-72866EFACE79}"/>
              </a:ext>
            </a:extLst>
          </p:cNvPr>
          <p:cNvSpPr txBox="1"/>
          <p:nvPr/>
        </p:nvSpPr>
        <p:spPr>
          <a:xfrm>
            <a:off x="6951662" y="2068684"/>
            <a:ext cx="3969978" cy="461665"/>
          </a:xfrm>
          <a:prstGeom prst="rect">
            <a:avLst/>
          </a:prstGeom>
          <a:noFill/>
        </p:spPr>
        <p:txBody>
          <a:bodyPr wrap="square" rtlCol="0">
            <a:spAutoFit/>
          </a:bodyPr>
          <a:lstStyle/>
          <a:p>
            <a:pPr algn="ctr" rtl="0"/>
            <a:r>
              <a:rPr lang="pt-BR" sz="24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Fortemente </a:t>
            </a:r>
            <a:r>
              <a:rPr lang="pt-BR" sz="2400">
                <a:latin typeface="Amazon Ember" panose="020B0603020204020204" pitchFamily="34" charset="0"/>
                <a:ea typeface="Amazon Ember" panose="020B0603020204020204" pitchFamily="34" charset="0"/>
                <a:cs typeface="Amazon Ember" panose="020B0603020204020204" pitchFamily="34" charset="0"/>
              </a:rPr>
              <a:t>consistente</a:t>
            </a:r>
          </a:p>
        </p:txBody>
      </p:sp>
      <p:grpSp>
        <p:nvGrpSpPr>
          <p:cNvPr id="8" name="Group 7" descr="Three of three replicas write immediately to the database that is connected to by an EC2 instance.">
            <a:extLst>
              <a:ext uri="{FF2B5EF4-FFF2-40B4-BE49-F238E27FC236}">
                <a16:creationId xmlns:a16="http://schemas.microsoft.com/office/drawing/2014/main" id="{737F7914-95C8-A541-8817-8A59BA9D63E6}"/>
              </a:ext>
            </a:extLst>
          </p:cNvPr>
          <p:cNvGrpSpPr/>
          <p:nvPr/>
        </p:nvGrpSpPr>
        <p:grpSpPr>
          <a:xfrm>
            <a:off x="6575384" y="3027942"/>
            <a:ext cx="4529160" cy="1368543"/>
            <a:chOff x="6575384" y="3027942"/>
            <a:chExt cx="4529160" cy="1368543"/>
          </a:xfrm>
        </p:grpSpPr>
        <p:grpSp>
          <p:nvGrpSpPr>
            <p:cNvPr id="42" name="Group 41">
              <a:extLst>
                <a:ext uri="{FF2B5EF4-FFF2-40B4-BE49-F238E27FC236}">
                  <a16:creationId xmlns:a16="http://schemas.microsoft.com/office/drawing/2014/main" id="{6D2B78A0-B334-E543-89BF-38F838DFE8AE}"/>
                </a:ext>
              </a:extLst>
            </p:cNvPr>
            <p:cNvGrpSpPr/>
            <p:nvPr/>
          </p:nvGrpSpPr>
          <p:grpSpPr>
            <a:xfrm>
              <a:off x="6575384" y="3030713"/>
              <a:ext cx="1046375" cy="1365772"/>
              <a:chOff x="2119736" y="2720292"/>
              <a:chExt cx="1046375" cy="1365772"/>
            </a:xfrm>
          </p:grpSpPr>
          <p:sp>
            <p:nvSpPr>
              <p:cNvPr id="46" name="TextBox 45">
                <a:extLst>
                  <a:ext uri="{FF2B5EF4-FFF2-40B4-BE49-F238E27FC236}">
                    <a16:creationId xmlns:a16="http://schemas.microsoft.com/office/drawing/2014/main" id="{465C9B1C-D90E-A641-97B0-CD8DBF1CD8D1}"/>
                  </a:ext>
                </a:extLst>
              </p:cNvPr>
              <p:cNvSpPr txBox="1"/>
              <p:nvPr/>
            </p:nvSpPr>
            <p:spPr>
              <a:xfrm>
                <a:off x="2124916" y="2720292"/>
                <a:ext cx="1041195" cy="36901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Réplica </a:t>
                </a:r>
              </a:p>
            </p:txBody>
          </p:sp>
          <p:sp>
            <p:nvSpPr>
              <p:cNvPr id="47" name="TextBox 46">
                <a:extLst>
                  <a:ext uri="{FF2B5EF4-FFF2-40B4-BE49-F238E27FC236}">
                    <a16:creationId xmlns:a16="http://schemas.microsoft.com/office/drawing/2014/main" id="{A7C675AF-959C-134E-A8A7-4B3598BA4CD2}"/>
                  </a:ext>
                </a:extLst>
              </p:cNvPr>
              <p:cNvSpPr txBox="1"/>
              <p:nvPr/>
            </p:nvSpPr>
            <p:spPr>
              <a:xfrm>
                <a:off x="2119736" y="3225250"/>
                <a:ext cx="1041195" cy="36901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Réplica </a:t>
                </a:r>
              </a:p>
            </p:txBody>
          </p:sp>
          <p:sp>
            <p:nvSpPr>
              <p:cNvPr id="48" name="TextBox 47">
                <a:extLst>
                  <a:ext uri="{FF2B5EF4-FFF2-40B4-BE49-F238E27FC236}">
                    <a16:creationId xmlns:a16="http://schemas.microsoft.com/office/drawing/2014/main" id="{F3F87EE9-3B3D-3146-B525-BFBB9EB6E197}"/>
                  </a:ext>
                </a:extLst>
              </p:cNvPr>
              <p:cNvSpPr txBox="1"/>
              <p:nvPr/>
            </p:nvSpPr>
            <p:spPr>
              <a:xfrm>
                <a:off x="2119736" y="3717052"/>
                <a:ext cx="1041195" cy="369012"/>
              </a:xfrm>
              <a:prstGeom prst="rect">
                <a:avLst/>
              </a:prstGeom>
              <a:noFill/>
            </p:spPr>
            <p:txBody>
              <a:bodyPr wrap="square" rtlCol="0" anchor="ctr" anchorCtr="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Réplica </a:t>
                </a:r>
              </a:p>
            </p:txBody>
          </p:sp>
        </p:grpSp>
        <p:cxnSp>
          <p:nvCxnSpPr>
            <p:cNvPr id="51" name="Straight Arrow Connector 50">
              <a:extLst>
                <a:ext uri="{FF2B5EF4-FFF2-40B4-BE49-F238E27FC236}">
                  <a16:creationId xmlns:a16="http://schemas.microsoft.com/office/drawing/2014/main" id="{5BF7ABA7-D3C8-7847-B495-85900128C855}"/>
                </a:ext>
              </a:extLst>
            </p:cNvPr>
            <p:cNvCxnSpPr>
              <a:cxnSpLocks/>
            </p:cNvCxnSpPr>
            <p:nvPr/>
          </p:nvCxnSpPr>
          <p:spPr>
            <a:xfrm flipV="1">
              <a:off x="9451107" y="3672757"/>
              <a:ext cx="958765" cy="10808"/>
            </a:xfrm>
            <a:prstGeom prst="straightConnector1">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F7C07D0-3AE6-C141-94C9-45201AE75D58}"/>
                </a:ext>
              </a:extLst>
            </p:cNvPr>
            <p:cNvCxnSpPr>
              <a:cxnSpLocks/>
            </p:cNvCxnSpPr>
            <p:nvPr/>
          </p:nvCxnSpPr>
          <p:spPr>
            <a:xfrm>
              <a:off x="8248929" y="3215142"/>
              <a:ext cx="554404" cy="2879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77CBDD-36B3-9E42-B8F1-4636130904C7}"/>
                </a:ext>
              </a:extLst>
            </p:cNvPr>
            <p:cNvCxnSpPr>
              <a:cxnSpLocks/>
            </p:cNvCxnSpPr>
            <p:nvPr/>
          </p:nvCxnSpPr>
          <p:spPr>
            <a:xfrm>
              <a:off x="8248929" y="3719476"/>
              <a:ext cx="559584"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BCAE4B6-FC3F-A548-97F4-E225B555C0F1}"/>
                </a:ext>
              </a:extLst>
            </p:cNvPr>
            <p:cNvCxnSpPr>
              <a:cxnSpLocks/>
            </p:cNvCxnSpPr>
            <p:nvPr/>
          </p:nvCxnSpPr>
          <p:spPr>
            <a:xfrm flipV="1">
              <a:off x="8248929" y="3912978"/>
              <a:ext cx="559584" cy="29376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F63A1017-74BC-0842-9595-86D8B4E05D6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875958" y="3446862"/>
              <a:ext cx="538335" cy="538335"/>
            </a:xfrm>
            <a:prstGeom prst="rect">
              <a:avLst/>
            </a:prstGeom>
          </p:spPr>
        </p:pic>
        <p:pic>
          <p:nvPicPr>
            <p:cNvPr id="37" name="Graphic 36">
              <a:extLst>
                <a:ext uri="{FF2B5EF4-FFF2-40B4-BE49-F238E27FC236}">
                  <a16:creationId xmlns:a16="http://schemas.microsoft.com/office/drawing/2014/main" id="{13CCA1FD-BA73-3043-B914-895194F30F8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780924" y="3027942"/>
              <a:ext cx="377307" cy="377307"/>
            </a:xfrm>
            <a:prstGeom prst="rect">
              <a:avLst/>
            </a:prstGeom>
          </p:spPr>
        </p:pic>
        <p:pic>
          <p:nvPicPr>
            <p:cNvPr id="38" name="Graphic 37">
              <a:extLst>
                <a:ext uri="{FF2B5EF4-FFF2-40B4-BE49-F238E27FC236}">
                  <a16:creationId xmlns:a16="http://schemas.microsoft.com/office/drawing/2014/main" id="{A1FB6537-9129-3E45-ACEE-6342322DEFE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780924" y="3527375"/>
              <a:ext cx="377307" cy="377307"/>
            </a:xfrm>
            <a:prstGeom prst="rect">
              <a:avLst/>
            </a:prstGeom>
          </p:spPr>
        </p:pic>
        <p:pic>
          <p:nvPicPr>
            <p:cNvPr id="39" name="Graphic 38">
              <a:extLst>
                <a:ext uri="{FF2B5EF4-FFF2-40B4-BE49-F238E27FC236}">
                  <a16:creationId xmlns:a16="http://schemas.microsoft.com/office/drawing/2014/main" id="{256FC950-72E8-EC42-B315-F0BFF5E9D5A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780923" y="4018091"/>
              <a:ext cx="377307" cy="377307"/>
            </a:xfrm>
            <a:prstGeom prst="rect">
              <a:avLst/>
            </a:prstGeom>
          </p:spPr>
        </p:pic>
        <p:pic>
          <p:nvPicPr>
            <p:cNvPr id="41" name="Graphic 40">
              <a:extLst>
                <a:ext uri="{FF2B5EF4-FFF2-40B4-BE49-F238E27FC236}">
                  <a16:creationId xmlns:a16="http://schemas.microsoft.com/office/drawing/2014/main" id="{587A2060-E4A1-1045-A8E1-2E262979E3C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460919" y="3345760"/>
              <a:ext cx="643625" cy="643625"/>
            </a:xfrm>
            <a:prstGeom prst="rect">
              <a:avLst/>
            </a:prstGeom>
          </p:spPr>
        </p:pic>
      </p:grpSp>
      <p:sp>
        <p:nvSpPr>
          <p:cNvPr id="63" name="TextBox 62">
            <a:extLst>
              <a:ext uri="{FF2B5EF4-FFF2-40B4-BE49-F238E27FC236}">
                <a16:creationId xmlns:a16="http://schemas.microsoft.com/office/drawing/2014/main" id="{5C4F9E14-100C-8945-9234-CE2CD34EBDC4}"/>
              </a:ext>
            </a:extLst>
          </p:cNvPr>
          <p:cNvSpPr txBox="1"/>
          <p:nvPr/>
        </p:nvSpPr>
        <p:spPr>
          <a:xfrm>
            <a:off x="6678706" y="5006073"/>
            <a:ext cx="4451408" cy="1200329"/>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Esse recurso é opcional. Use para aplicações que exigem que todas as leituras retornem um resultado que reflita todas as gravações antes da leitura.</a:t>
            </a:r>
          </a:p>
        </p:txBody>
      </p:sp>
    </p:spTree>
    <p:custDataLst>
      <p:tags r:id="rId1"/>
    </p:custDataLst>
    <p:extLst>
      <p:ext uri="{BB962C8B-B14F-4D97-AF65-F5344CB8AC3E}">
        <p14:creationId xmlns:p14="http://schemas.microsoft.com/office/powerpoint/2010/main" val="2954745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3144242"/>
          </a:xfrm>
        </p:spPr>
        <p:txBody>
          <a:bodyPr rtlCol="0">
            <a:noAutofit/>
          </a:bodyPr>
          <a:lstStyle/>
          <a:p>
            <a:pPr rtl="0"/>
            <a:r>
              <a:rPr lang="pt-BR" sz="3600" dirty="0">
                <a:latin typeface="+mj-lt"/>
              </a:rPr>
              <a:t>Discussão em grupo: qual banco de dados a cafeteria deve usar?</a:t>
            </a:r>
            <a:r>
              <a:rPr lang="en-US" sz="3600" dirty="0">
                <a:latin typeface="+mj-lt"/>
              </a:rPr>
              <a:t/>
            </a:r>
            <a:br>
              <a:rPr lang="en-US" sz="3600" dirty="0">
                <a:latin typeface="+mj-lt"/>
              </a:rPr>
            </a:br>
            <a:endParaRPr lang="en-US" sz="3600" dirty="0">
              <a:latin typeface="+mj-lt"/>
            </a:endParaRPr>
          </a:p>
        </p:txBody>
      </p:sp>
      <p:pic>
        <p:nvPicPr>
          <p:cNvPr id="9" name="Graphic 8">
            <a:extLst>
              <a:ext uri="{FF2B5EF4-FFF2-40B4-BE49-F238E27FC236}">
                <a16:creationId xmlns:a16="http://schemas.microsoft.com/office/drawing/2014/main" id="{F30C9CED-E0F6-6841-BFB6-27AD1156A56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80853" y="1175621"/>
            <a:ext cx="786891" cy="786891"/>
          </a:xfrm>
          <a:prstGeom prst="rect">
            <a:avLst/>
          </a:prstGeom>
        </p:spPr>
      </p:pic>
      <p:sp>
        <p:nvSpPr>
          <p:cNvPr id="8" name="TextBox 7">
            <a:extLst>
              <a:ext uri="{FF2B5EF4-FFF2-40B4-BE49-F238E27FC236}">
                <a16:creationId xmlns:a16="http://schemas.microsoft.com/office/drawing/2014/main" id="{965E6266-AC33-B144-A9F2-FE7D787A4409}"/>
              </a:ext>
            </a:extLst>
          </p:cNvPr>
          <p:cNvSpPr txBox="1"/>
          <p:nvPr/>
        </p:nvSpPr>
        <p:spPr>
          <a:xfrm>
            <a:off x="5967583" y="2013534"/>
            <a:ext cx="1813430" cy="707886"/>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Amazon </a:t>
            </a:r>
          </a:p>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RDS</a:t>
            </a:r>
          </a:p>
        </p:txBody>
      </p:sp>
      <p:pic>
        <p:nvPicPr>
          <p:cNvPr id="13" name="Picture 12">
            <a:extLst>
              <a:ext uri="{FF2B5EF4-FFF2-40B4-BE49-F238E27FC236}">
                <a16:creationId xmlns:a16="http://schemas.microsoft.com/office/drawing/2014/main" id="{518608A6-545C-844D-A18B-27A3B1BBE7DE}"/>
              </a:ext>
              <a:ext uri="{C183D7F6-B498-43B3-948B-1728B52AA6E4}">
                <adec:decorative xmlns:adec="http://schemas.microsoft.com/office/drawing/2017/decorative" xmlns="" val="1"/>
              </a:ext>
            </a:extLst>
          </p:cNvPr>
          <p:cNvPicPr>
            <a:picLocks noChangeAspect="1"/>
          </p:cNvPicPr>
          <p:nvPr/>
        </p:nvPicPr>
        <p:blipFill>
          <a:blip r:embed="rId6">
            <a:alphaModFix amt="79000"/>
          </a:blip>
          <a:stretch>
            <a:fillRect/>
          </a:stretch>
        </p:blipFill>
        <p:spPr>
          <a:xfrm>
            <a:off x="8011525" y="723507"/>
            <a:ext cx="1280050" cy="1932336"/>
          </a:xfrm>
          <a:prstGeom prst="rect">
            <a:avLst/>
          </a:prstGeom>
          <a:effectLst>
            <a:softEdge rad="203200"/>
          </a:effectLst>
        </p:spPr>
      </p:pic>
      <p:pic>
        <p:nvPicPr>
          <p:cNvPr id="12" name="Graphic 11">
            <a:extLst>
              <a:ext uri="{FF2B5EF4-FFF2-40B4-BE49-F238E27FC236}">
                <a16:creationId xmlns:a16="http://schemas.microsoft.com/office/drawing/2014/main" id="{54016E9B-7190-FD4B-A27E-1C40771E137D}"/>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006782" y="1175621"/>
            <a:ext cx="786891" cy="786891"/>
          </a:xfrm>
          <a:prstGeom prst="rect">
            <a:avLst/>
          </a:prstGeom>
        </p:spPr>
      </p:pic>
      <p:sp>
        <p:nvSpPr>
          <p:cNvPr id="11" name="TextBox 10">
            <a:extLst>
              <a:ext uri="{FF2B5EF4-FFF2-40B4-BE49-F238E27FC236}">
                <a16:creationId xmlns:a16="http://schemas.microsoft.com/office/drawing/2014/main" id="{CA97C538-6453-7A41-826B-0E4DA23D877C}"/>
              </a:ext>
            </a:extLst>
          </p:cNvPr>
          <p:cNvSpPr txBox="1"/>
          <p:nvPr/>
        </p:nvSpPr>
        <p:spPr>
          <a:xfrm>
            <a:off x="9493512" y="2004371"/>
            <a:ext cx="1813430" cy="707886"/>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Amazon </a:t>
            </a:r>
            <a:r>
              <a:rPr lang="en-US" sz="2000" dirty="0">
                <a:latin typeface="Amazon Ember" panose="020B0603020204020204" pitchFamily="34" charset="0"/>
                <a:ea typeface="Amazon Ember" panose="020B0603020204020204" pitchFamily="34" charset="0"/>
                <a:cs typeface="Amazon Ember" panose="020B0603020204020204" pitchFamily="34" charset="0"/>
              </a:rPr>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pt-BR" sz="2000">
                <a:latin typeface="Amazon Ember" panose="020B0603020204020204" pitchFamily="34" charset="0"/>
                <a:ea typeface="Amazon Ember" panose="020B0603020204020204" pitchFamily="34" charset="0"/>
                <a:cs typeface="Amazon Ember" panose="020B0603020204020204" pitchFamily="34" charset="0"/>
              </a:rPr>
              <a:t>DynamoDB</a:t>
            </a:r>
          </a:p>
        </p:txBody>
      </p:sp>
      <p:pic>
        <p:nvPicPr>
          <p:cNvPr id="6" name="Picture 5">
            <a:extLst>
              <a:ext uri="{FF2B5EF4-FFF2-40B4-BE49-F238E27FC236}">
                <a16:creationId xmlns:a16="http://schemas.microsoft.com/office/drawing/2014/main" id="{B3324ADD-59CB-B949-97A8-A0DB282C9B06}"/>
              </a:ext>
              <a:ext uri="{C183D7F6-B498-43B3-948B-1728B52AA6E4}">
                <adec:decorative xmlns:adec="http://schemas.microsoft.com/office/drawing/2017/decorative" xmlns=""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21385" y="2584403"/>
            <a:ext cx="5699541" cy="3815395"/>
          </a:xfrm>
          <a:prstGeom prst="rect">
            <a:avLst/>
          </a:prstGeom>
          <a:effectLst>
            <a:softEdge rad="609600"/>
          </a:effectLst>
        </p:spPr>
      </p:pic>
    </p:spTree>
    <p:custDataLst>
      <p:tags r:id="rId1"/>
    </p:custDataLst>
    <p:extLst>
      <p:ext uri="{BB962C8B-B14F-4D97-AF65-F5344CB8AC3E}">
        <p14:creationId xmlns:p14="http://schemas.microsoft.com/office/powerpoint/2010/main" val="3467191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3" y="1097692"/>
            <a:ext cx="5880627" cy="4814920"/>
          </a:xfrm>
        </p:spPr>
        <p:txBody>
          <a:bodyPr rIns="0" rtlCol="0"/>
          <a:lstStyle/>
          <a:p>
            <a:pPr rtl="0"/>
            <a:r>
              <a:rPr lang="pt-BR" sz="2300" dirty="0">
                <a:latin typeface="+mn-lt"/>
              </a:rPr>
              <a:t>O </a:t>
            </a:r>
            <a:r>
              <a:rPr lang="pt-BR" sz="2300" dirty="0" err="1">
                <a:latin typeface="+mn-lt"/>
              </a:rPr>
              <a:t>Amazon</a:t>
            </a:r>
            <a:r>
              <a:rPr lang="pt-BR" sz="2300" dirty="0">
                <a:latin typeface="+mn-lt"/>
              </a:rPr>
              <a:t> </a:t>
            </a:r>
            <a:r>
              <a:rPr lang="pt-BR" sz="2300" dirty="0" err="1">
                <a:latin typeface="+mn-lt"/>
              </a:rPr>
              <a:t>DynamoDB</a:t>
            </a:r>
            <a:r>
              <a:rPr lang="pt-BR" sz="2300" dirty="0">
                <a:latin typeface="+mn-lt"/>
              </a:rPr>
              <a:t> é um serviço de banco de dados </a:t>
            </a:r>
            <a:r>
              <a:rPr lang="pt-BR" sz="2300" dirty="0" err="1">
                <a:solidFill>
                  <a:schemeClr val="accent5"/>
                </a:solidFill>
                <a:latin typeface="Amazon Ember" panose="02000000000000000000" pitchFamily="2" charset="0"/>
                <a:ea typeface="Amazon Ember" panose="02000000000000000000" pitchFamily="2" charset="0"/>
              </a:rPr>
              <a:t>NoSQL</a:t>
            </a:r>
            <a:r>
              <a:rPr lang="pt-BR" sz="2300" dirty="0">
                <a:latin typeface="+mn-lt"/>
              </a:rPr>
              <a:t> de documentos</a:t>
            </a:r>
            <a:r>
              <a:rPr lang="pt-BR" sz="2300" dirty="0">
                <a:latin typeface="Amazon Ember" panose="02000000000000000000" pitchFamily="2" charset="0"/>
                <a:ea typeface="Amazon Ember" panose="02000000000000000000" pitchFamily="2" charset="0"/>
              </a:rPr>
              <a:t> </a:t>
            </a:r>
            <a:r>
              <a:rPr lang="pt-BR" sz="2300" dirty="0" smtClean="0">
                <a:latin typeface="+mn-lt"/>
              </a:rPr>
              <a:t>e </a:t>
            </a:r>
            <a:r>
              <a:rPr lang="pt-BR" sz="2300" dirty="0" smtClean="0">
                <a:solidFill>
                  <a:schemeClr val="accent5"/>
                </a:solidFill>
                <a:latin typeface="Amazon Ember" panose="02000000000000000000" pitchFamily="2" charset="0"/>
                <a:ea typeface="Amazon Ember" panose="02000000000000000000" pitchFamily="2" charset="0"/>
              </a:rPr>
              <a:t>chave-valor</a:t>
            </a:r>
            <a:r>
              <a:rPr lang="pt-BR" sz="2300" dirty="0">
                <a:latin typeface="+mn-lt"/>
              </a:rPr>
              <a:t>, não relacional </a:t>
            </a:r>
            <a:r>
              <a:rPr lang="pt-BR" sz="2300" dirty="0" smtClean="0">
                <a:latin typeface="+mn-lt"/>
              </a:rPr>
              <a:t>e totalmente</a:t>
            </a:r>
            <a:r>
              <a:rPr lang="el-GR" sz="2300" dirty="0" smtClean="0">
                <a:latin typeface="+mn-lt"/>
              </a:rPr>
              <a:t> </a:t>
            </a:r>
            <a:r>
              <a:rPr lang="pt-BR" sz="2300" dirty="0" smtClean="0">
                <a:latin typeface="+mn-lt"/>
              </a:rPr>
              <a:t>gerenciado</a:t>
            </a:r>
            <a:r>
              <a:rPr lang="pt-BR" sz="2300" dirty="0">
                <a:latin typeface="+mn-lt"/>
              </a:rPr>
              <a:t>.</a:t>
            </a:r>
          </a:p>
          <a:p>
            <a:pPr rtl="0"/>
            <a:r>
              <a:rPr lang="pt-BR" sz="2300" dirty="0">
                <a:latin typeface="+mn-lt"/>
              </a:rPr>
              <a:t>O </a:t>
            </a:r>
            <a:r>
              <a:rPr lang="pt-BR" sz="2300" dirty="0" err="1">
                <a:latin typeface="+mn-lt"/>
              </a:rPr>
              <a:t>DynamoDB</a:t>
            </a:r>
            <a:r>
              <a:rPr lang="pt-BR" sz="2300" dirty="0">
                <a:latin typeface="+mn-lt"/>
              </a:rPr>
              <a:t> é </a:t>
            </a:r>
            <a:r>
              <a:rPr lang="pt-BR" sz="2300" dirty="0">
                <a:solidFill>
                  <a:schemeClr val="accent5"/>
                </a:solidFill>
                <a:latin typeface="Amazon Ember" panose="02000000000000000000" pitchFamily="2" charset="0"/>
                <a:ea typeface="Amazon Ember" panose="02000000000000000000" pitchFamily="2" charset="0"/>
              </a:rPr>
              <a:t>sem servidor</a:t>
            </a:r>
            <a:r>
              <a:rPr lang="pt-BR" sz="2300" dirty="0">
                <a:solidFill>
                  <a:schemeClr val="accent5"/>
                </a:solidFill>
                <a:latin typeface="+mn-lt"/>
              </a:rPr>
              <a:t>, </a:t>
            </a:r>
            <a:r>
              <a:rPr lang="pt-BR" sz="2300" dirty="0">
                <a:latin typeface="+mn-lt"/>
              </a:rPr>
              <a:t>fornece </a:t>
            </a:r>
            <a:r>
              <a:rPr lang="pt-BR" sz="2300" dirty="0">
                <a:solidFill>
                  <a:schemeClr val="accent5"/>
                </a:solidFill>
                <a:latin typeface="Amazon Ember" panose="02000000000000000000" pitchFamily="2" charset="0"/>
                <a:ea typeface="Amazon Ember" panose="02000000000000000000" pitchFamily="2" charset="0"/>
              </a:rPr>
              <a:t>escalabilidade horizontal </a:t>
            </a:r>
            <a:r>
              <a:rPr lang="pt-BR" sz="2300" dirty="0">
                <a:latin typeface="+mn-lt"/>
              </a:rPr>
              <a:t>altíssima </a:t>
            </a:r>
            <a:r>
              <a:rPr lang="pt-BR" sz="2300" dirty="0" smtClean="0">
                <a:latin typeface="+mn-lt"/>
              </a:rPr>
              <a:t>e </a:t>
            </a:r>
            <a:r>
              <a:rPr lang="pt-BR" sz="2300" dirty="0" smtClean="0">
                <a:solidFill>
                  <a:schemeClr val="accent5"/>
                </a:solidFill>
                <a:latin typeface="Amazon Ember" panose="02000000000000000000" pitchFamily="2" charset="0"/>
                <a:ea typeface="Amazon Ember" panose="02000000000000000000" pitchFamily="2" charset="0"/>
              </a:rPr>
              <a:t>baixa latência</a:t>
            </a:r>
            <a:r>
              <a:rPr lang="pt-BR" sz="2300" dirty="0">
                <a:latin typeface="Amazon Ember" panose="02000000000000000000" pitchFamily="2" charset="0"/>
                <a:ea typeface="Amazon Ember" panose="02000000000000000000" pitchFamily="2" charset="0"/>
              </a:rPr>
              <a:t>.</a:t>
            </a:r>
            <a:endParaRPr lang="en-US" sz="2300" dirty="0">
              <a:latin typeface="+mn-lt"/>
            </a:endParaRPr>
          </a:p>
          <a:p>
            <a:pPr rtl="0"/>
            <a:r>
              <a:rPr lang="pt-BR" sz="2300" dirty="0">
                <a:latin typeface="+mn-lt"/>
              </a:rPr>
              <a:t>As </a:t>
            </a:r>
            <a:r>
              <a:rPr lang="pt-BR" sz="2300" dirty="0">
                <a:solidFill>
                  <a:schemeClr val="accent5"/>
                </a:solidFill>
                <a:latin typeface="Amazon Ember" panose="02000000000000000000" pitchFamily="2" charset="0"/>
                <a:ea typeface="Amazon Ember" panose="02000000000000000000" pitchFamily="2" charset="0"/>
              </a:rPr>
              <a:t>tabelas globais </a:t>
            </a:r>
            <a:r>
              <a:rPr lang="pt-BR" sz="2300" dirty="0">
                <a:latin typeface="+mn-lt"/>
              </a:rPr>
              <a:t>do </a:t>
            </a:r>
            <a:r>
              <a:rPr lang="pt-BR" sz="2300" dirty="0" err="1">
                <a:latin typeface="+mn-lt"/>
              </a:rPr>
              <a:t>DynamoDB</a:t>
            </a:r>
            <a:r>
              <a:rPr lang="pt-BR" sz="2300" dirty="0">
                <a:latin typeface="+mn-lt"/>
              </a:rPr>
              <a:t> garantem que os dados sejam replicados em várias regiões.</a:t>
            </a:r>
          </a:p>
          <a:p>
            <a:r>
              <a:rPr lang="pt-BR" sz="2300" dirty="0">
                <a:latin typeface="+mn-lt"/>
              </a:rPr>
              <a:t>O </a:t>
            </a:r>
            <a:r>
              <a:rPr lang="pt-BR" sz="2300" dirty="0" err="1">
                <a:latin typeface="+mn-lt"/>
              </a:rPr>
              <a:t>DynamoDB</a:t>
            </a:r>
            <a:r>
              <a:rPr lang="pt-BR" sz="2300" dirty="0">
                <a:latin typeface="+mn-lt"/>
              </a:rPr>
              <a:t> fornece </a:t>
            </a:r>
            <a:r>
              <a:rPr lang="pt-BR" sz="2300" dirty="0">
                <a:solidFill>
                  <a:schemeClr val="accent5"/>
                </a:solidFill>
                <a:latin typeface="Amazon Ember" panose="02000000000000000000" pitchFamily="2" charset="0"/>
                <a:ea typeface="Amazon Ember" panose="02000000000000000000" pitchFamily="2" charset="0"/>
              </a:rPr>
              <a:t>consistência eventual</a:t>
            </a:r>
            <a:r>
              <a:rPr lang="pt-BR" sz="2300" dirty="0">
                <a:latin typeface="+mn-lt"/>
              </a:rPr>
              <a:t> por padrão (</a:t>
            </a:r>
            <a:r>
              <a:rPr lang="pt-BR" sz="2300" dirty="0"/>
              <a:t>em geral, </a:t>
            </a:r>
            <a:r>
              <a:rPr lang="pt-BR" sz="2300" dirty="0" smtClean="0"/>
              <a:t>é</a:t>
            </a:r>
            <a:r>
              <a:rPr lang="pt-BR" sz="2300" dirty="0"/>
              <a:t> </a:t>
            </a:r>
            <a:r>
              <a:rPr lang="pt-BR" sz="2300" dirty="0" smtClean="0">
                <a:latin typeface="+mn-lt"/>
              </a:rPr>
              <a:t>totalmente </a:t>
            </a:r>
            <a:r>
              <a:rPr lang="pt-BR" sz="2300" dirty="0">
                <a:latin typeface="+mn-lt"/>
              </a:rPr>
              <a:t>consistente para leituras </a:t>
            </a:r>
            <a:r>
              <a:rPr lang="pt-BR" sz="2300" dirty="0" smtClean="0">
                <a:latin typeface="+mn-lt"/>
              </a:rPr>
              <a:t>que</a:t>
            </a:r>
            <a:r>
              <a:rPr lang="pt-BR" sz="2300" dirty="0"/>
              <a:t> </a:t>
            </a:r>
            <a:r>
              <a:rPr lang="pt-BR" sz="2300" dirty="0" smtClean="0">
                <a:latin typeface="+mn-lt"/>
              </a:rPr>
              <a:t>ocorrem </a:t>
            </a:r>
            <a:r>
              <a:rPr lang="pt-BR" sz="2300" dirty="0">
                <a:latin typeface="+mn-lt"/>
              </a:rPr>
              <a:t>1 segundo após a gravação). A </a:t>
            </a:r>
            <a:r>
              <a:rPr lang="pt-BR" sz="2300" dirty="0">
                <a:solidFill>
                  <a:schemeClr val="accent5"/>
                </a:solidFill>
                <a:latin typeface="Amazon Ember" panose="02000000000000000000" pitchFamily="2" charset="0"/>
                <a:ea typeface="Amazon Ember" panose="02000000000000000000" pitchFamily="2" charset="0"/>
              </a:rPr>
              <a:t>consistência forte</a:t>
            </a:r>
            <a:r>
              <a:rPr lang="pt-BR" sz="2300" dirty="0">
                <a:latin typeface="+mn-lt"/>
              </a:rPr>
              <a:t> também é uma opção.</a:t>
            </a:r>
          </a:p>
          <a:p>
            <a:pPr rtl="0"/>
            <a:endParaRPr lang="en-US" sz="2400" dirty="0">
              <a:latin typeface="+mn-lt"/>
            </a:endParaRPr>
          </a:p>
        </p:txBody>
      </p:sp>
    </p:spTree>
    <p:custDataLst>
      <p:tags r:id="rId1"/>
    </p:custDataLst>
    <p:extLst>
      <p:ext uri="{BB962C8B-B14F-4D97-AF65-F5344CB8AC3E}">
        <p14:creationId xmlns:p14="http://schemas.microsoft.com/office/powerpoint/2010/main" val="943739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dirty="0">
                <a:latin typeface="+mn-lt"/>
              </a:rPr>
              <a:t>Módulo 5: Adicionar uma camada de banco de dados</a:t>
            </a:r>
          </a:p>
        </p:txBody>
      </p:sp>
      <p:sp>
        <p:nvSpPr>
          <p:cNvPr id="2" name="Title 1"/>
          <p:cNvSpPr>
            <a:spLocks noGrp="1"/>
          </p:cNvSpPr>
          <p:nvPr>
            <p:ph type="title"/>
          </p:nvPr>
        </p:nvSpPr>
        <p:spPr>
          <a:xfrm>
            <a:off x="419100" y="3428999"/>
            <a:ext cx="7505700" cy="474119"/>
          </a:xfrm>
        </p:spPr>
        <p:txBody>
          <a:bodyPr rtlCol="0">
            <a:noAutofit/>
          </a:bodyPr>
          <a:lstStyle/>
          <a:p>
            <a:pPr rtl="0"/>
            <a:r>
              <a:rPr lang="pt-BR" sz="4000" dirty="0">
                <a:latin typeface="+mj-lt"/>
              </a:rPr>
              <a:t>Seção 5: Controles de segurança do </a:t>
            </a:r>
            <a:r>
              <a:rPr lang="pt-BR" sz="4000" dirty="0" smtClean="0">
                <a:latin typeface="+mj-lt"/>
              </a:rPr>
              <a:t>banco de </a:t>
            </a:r>
            <a:r>
              <a:rPr lang="pt-BR" sz="4000" dirty="0">
                <a:latin typeface="+mj-lt"/>
              </a:rPr>
              <a:t>dados</a:t>
            </a:r>
          </a:p>
        </p:txBody>
      </p:sp>
    </p:spTree>
    <p:custDataLst>
      <p:tags r:id="rId1"/>
    </p:custDataLst>
    <p:extLst>
      <p:ext uri="{BB962C8B-B14F-4D97-AF65-F5344CB8AC3E}">
        <p14:creationId xmlns:p14="http://schemas.microsoft.com/office/powerpoint/2010/main" val="1287308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DB2254-7242-F24D-B7BD-7DB0F9D31C55}"/>
              </a:ext>
            </a:extLst>
          </p:cNvPr>
          <p:cNvSpPr>
            <a:spLocks noGrp="1"/>
          </p:cNvSpPr>
          <p:nvPr>
            <p:ph type="title"/>
          </p:nvPr>
        </p:nvSpPr>
        <p:spPr>
          <a:xfrm>
            <a:off x="419099" y="365125"/>
            <a:ext cx="9523409" cy="474119"/>
          </a:xfrm>
        </p:spPr>
        <p:txBody>
          <a:bodyPr rtlCol="0"/>
          <a:lstStyle/>
          <a:p>
            <a:pPr rtl="0"/>
            <a:r>
              <a:rPr lang="pt-BR" sz="3800" dirty="0"/>
              <a:t>Proteger bancos de dados do </a:t>
            </a:r>
            <a:r>
              <a:rPr lang="pt-BR" sz="3800" dirty="0" err="1"/>
              <a:t>Amazon</a:t>
            </a:r>
            <a:r>
              <a:rPr lang="pt-BR" sz="3800" dirty="0"/>
              <a:t> RDS </a:t>
            </a:r>
          </a:p>
        </p:txBody>
      </p:sp>
      <p:sp>
        <p:nvSpPr>
          <p:cNvPr id="6" name="Content Placeholder 5">
            <a:extLst>
              <a:ext uri="{FF2B5EF4-FFF2-40B4-BE49-F238E27FC236}">
                <a16:creationId xmlns:a16="http://schemas.microsoft.com/office/drawing/2014/main" id="{59009423-EB99-E247-9F53-FC06F1F4F23A}"/>
              </a:ext>
            </a:extLst>
          </p:cNvPr>
          <p:cNvSpPr>
            <a:spLocks noGrp="1"/>
          </p:cNvSpPr>
          <p:nvPr>
            <p:ph idx="1"/>
          </p:nvPr>
        </p:nvSpPr>
        <p:spPr>
          <a:xfrm>
            <a:off x="419100" y="1438528"/>
            <a:ext cx="9668276" cy="4648788"/>
          </a:xfrm>
        </p:spPr>
        <p:txBody>
          <a:bodyPr rIns="0" rtlCol="0"/>
          <a:lstStyle/>
          <a:p>
            <a:pPr marL="0" indent="0" rtl="0">
              <a:buNone/>
            </a:pPr>
            <a:r>
              <a:rPr lang="pt-BR" sz="2300" dirty="0"/>
              <a:t>Recomendações</a:t>
            </a:r>
          </a:p>
          <a:p>
            <a:pPr rtl="0"/>
            <a:r>
              <a:rPr lang="pt-BR" sz="1700" dirty="0"/>
              <a:t>Execute a instância do RDS em uma </a:t>
            </a:r>
            <a:r>
              <a:rPr lang="pt-BR" sz="1700" dirty="0">
                <a:solidFill>
                  <a:schemeClr val="accent5"/>
                </a:solidFill>
                <a:latin typeface="Amazon Ember" panose="02000000000000000000" pitchFamily="2" charset="0"/>
                <a:ea typeface="Amazon Ember" panose="02000000000000000000" pitchFamily="2" charset="0"/>
              </a:rPr>
              <a:t>virtual </a:t>
            </a:r>
            <a:r>
              <a:rPr lang="pt-BR" sz="1700" dirty="0" err="1">
                <a:solidFill>
                  <a:schemeClr val="accent5"/>
                </a:solidFill>
                <a:latin typeface="Amazon Ember" panose="02000000000000000000" pitchFamily="2" charset="0"/>
                <a:ea typeface="Amazon Ember" panose="02000000000000000000" pitchFamily="2" charset="0"/>
              </a:rPr>
              <a:t>private</a:t>
            </a:r>
            <a:r>
              <a:rPr lang="pt-BR" sz="1700" dirty="0">
                <a:solidFill>
                  <a:schemeClr val="accent5"/>
                </a:solidFill>
                <a:latin typeface="Amazon Ember" panose="02000000000000000000" pitchFamily="2" charset="0"/>
                <a:ea typeface="Amazon Ember" panose="02000000000000000000" pitchFamily="2" charset="0"/>
              </a:rPr>
              <a:t> </a:t>
            </a:r>
            <a:r>
              <a:rPr lang="pt-BR" sz="1700" dirty="0" err="1">
                <a:solidFill>
                  <a:schemeClr val="accent5"/>
                </a:solidFill>
                <a:latin typeface="Amazon Ember" panose="02000000000000000000" pitchFamily="2" charset="0"/>
                <a:ea typeface="Amazon Ember" panose="02000000000000000000" pitchFamily="2" charset="0"/>
              </a:rPr>
              <a:t>cloud</a:t>
            </a:r>
            <a:r>
              <a:rPr lang="pt-BR" sz="1700" dirty="0">
                <a:solidFill>
                  <a:schemeClr val="accent5"/>
                </a:solidFill>
                <a:latin typeface="Amazon Ember" panose="02000000000000000000" pitchFamily="2" charset="0"/>
                <a:ea typeface="Amazon Ember" panose="02000000000000000000" pitchFamily="2" charset="0"/>
              </a:rPr>
              <a:t> (VPC)</a:t>
            </a:r>
            <a:endParaRPr lang="en-US" sz="1700" dirty="0">
              <a:solidFill>
                <a:schemeClr val="accent5"/>
              </a:solidFill>
            </a:endParaRPr>
          </a:p>
          <a:p>
            <a:pPr lvl="1" rtl="0"/>
            <a:r>
              <a:rPr lang="pt-BR" sz="1500" dirty="0"/>
              <a:t>Ela proporciona isolamento de serviço e proteção por firewall IP</a:t>
            </a:r>
          </a:p>
          <a:p>
            <a:pPr rtl="0"/>
            <a:r>
              <a:rPr lang="pt-BR" sz="1700" dirty="0"/>
              <a:t>Use políticas </a:t>
            </a:r>
            <a:r>
              <a:rPr lang="pt-BR" sz="1700" dirty="0">
                <a:solidFill>
                  <a:schemeClr val="accent5"/>
                </a:solidFill>
                <a:latin typeface="Amazon Ember" panose="02000000000000000000" pitchFamily="2" charset="0"/>
                <a:ea typeface="Amazon Ember" panose="02000000000000000000" pitchFamily="2" charset="0"/>
              </a:rPr>
              <a:t>do AWS </a:t>
            </a:r>
            <a:r>
              <a:rPr lang="pt-BR" sz="1700" dirty="0" err="1">
                <a:solidFill>
                  <a:schemeClr val="accent5"/>
                </a:solidFill>
                <a:latin typeface="Amazon Ember" panose="02000000000000000000" pitchFamily="2" charset="0"/>
                <a:ea typeface="Amazon Ember" panose="02000000000000000000" pitchFamily="2" charset="0"/>
              </a:rPr>
              <a:t>Identity</a:t>
            </a:r>
            <a:r>
              <a:rPr lang="pt-BR" sz="1700" dirty="0">
                <a:solidFill>
                  <a:schemeClr val="accent5"/>
                </a:solidFill>
                <a:latin typeface="Amazon Ember" panose="02000000000000000000" pitchFamily="2" charset="0"/>
                <a:ea typeface="Amazon Ember" panose="02000000000000000000" pitchFamily="2" charset="0"/>
              </a:rPr>
              <a:t> </a:t>
            </a:r>
            <a:r>
              <a:rPr lang="pt-BR" sz="1700" dirty="0" err="1">
                <a:solidFill>
                  <a:schemeClr val="accent5"/>
                </a:solidFill>
                <a:latin typeface="Amazon Ember" panose="02000000000000000000" pitchFamily="2" charset="0"/>
                <a:ea typeface="Amazon Ember" panose="02000000000000000000" pitchFamily="2" charset="0"/>
              </a:rPr>
              <a:t>and</a:t>
            </a:r>
            <a:r>
              <a:rPr lang="pt-BR" sz="1700" dirty="0">
                <a:solidFill>
                  <a:schemeClr val="accent5"/>
                </a:solidFill>
                <a:latin typeface="Amazon Ember" panose="02000000000000000000" pitchFamily="2" charset="0"/>
                <a:ea typeface="Amazon Ember" panose="02000000000000000000" pitchFamily="2" charset="0"/>
              </a:rPr>
              <a:t> Access Management </a:t>
            </a:r>
            <a:r>
              <a:rPr lang="pt-BR" sz="1700" dirty="0">
                <a:latin typeface="Amazon Ember" panose="02000000000000000000" pitchFamily="2" charset="0"/>
                <a:ea typeface="Amazon Ember" panose="02000000000000000000" pitchFamily="2" charset="0"/>
              </a:rPr>
              <a:t>(</a:t>
            </a:r>
            <a:r>
              <a:rPr lang="pt-BR" sz="1700" dirty="0">
                <a:solidFill>
                  <a:schemeClr val="accent5"/>
                </a:solidFill>
                <a:latin typeface="Amazon Ember" panose="02000000000000000000" pitchFamily="2" charset="0"/>
                <a:ea typeface="Amazon Ember" panose="02000000000000000000" pitchFamily="2" charset="0"/>
              </a:rPr>
              <a:t>IAM) </a:t>
            </a:r>
            <a:r>
              <a:rPr lang="pt-BR" sz="1700" dirty="0"/>
              <a:t>para autenticação e acesso</a:t>
            </a:r>
            <a:endParaRPr lang="en-US" sz="1700" dirty="0">
              <a:solidFill>
                <a:schemeClr val="accent5"/>
              </a:solidFill>
            </a:endParaRPr>
          </a:p>
          <a:p>
            <a:pPr lvl="1" rtl="0"/>
            <a:r>
              <a:rPr lang="pt-BR" sz="1600" dirty="0"/>
              <a:t>As permissões determinam quem tem permissão para gerenciar recursos do </a:t>
            </a:r>
            <a:r>
              <a:rPr lang="pt-BR" sz="1600" dirty="0" err="1"/>
              <a:t>Amazon</a:t>
            </a:r>
            <a:r>
              <a:rPr lang="pt-BR" sz="1600" dirty="0"/>
              <a:t> RDS</a:t>
            </a:r>
          </a:p>
          <a:p>
            <a:pPr rtl="0"/>
            <a:r>
              <a:rPr lang="pt-BR" sz="1800" dirty="0"/>
              <a:t>Use </a:t>
            </a:r>
            <a:r>
              <a:rPr lang="pt-BR" sz="1800" dirty="0">
                <a:solidFill>
                  <a:schemeClr val="accent5"/>
                </a:solidFill>
                <a:latin typeface="Amazon Ember" panose="02000000000000000000" pitchFamily="2" charset="0"/>
                <a:ea typeface="Amazon Ember" panose="02000000000000000000" pitchFamily="2" charset="0"/>
              </a:rPr>
              <a:t>grupos de segurança</a:t>
            </a:r>
            <a:r>
              <a:rPr lang="pt-BR" sz="1800" dirty="0"/>
              <a:t> para controlar quais endereços IP ou instâncias do EC2 podem </a:t>
            </a:r>
            <a:r>
              <a:rPr lang="pt-BR" sz="1800" dirty="0" smtClean="0"/>
              <a:t>se conectar </a:t>
            </a:r>
            <a:r>
              <a:rPr lang="pt-BR" sz="1800" dirty="0"/>
              <a:t>aos bancos de dados</a:t>
            </a:r>
          </a:p>
          <a:p>
            <a:pPr lvl="1" rtl="0"/>
            <a:r>
              <a:rPr lang="pt-BR" sz="1500" dirty="0" smtClean="0"/>
              <a:t>Por padrão, o acesso de rede é desabilitado</a:t>
            </a:r>
            <a:endParaRPr lang="pt-BR" sz="1500" dirty="0"/>
          </a:p>
          <a:p>
            <a:pPr rtl="0"/>
            <a:r>
              <a:rPr lang="pt-BR" sz="1700" dirty="0"/>
              <a:t>Use </a:t>
            </a:r>
            <a:r>
              <a:rPr lang="pt-BR" sz="1700" dirty="0">
                <a:solidFill>
                  <a:schemeClr val="accent5"/>
                </a:solidFill>
                <a:latin typeface="Amazon Ember" panose="02000000000000000000" pitchFamily="2" charset="0"/>
                <a:ea typeface="Amazon Ember" panose="02000000000000000000" pitchFamily="2" charset="0"/>
              </a:rPr>
              <a:t>SSL (</a:t>
            </a:r>
            <a:r>
              <a:rPr lang="pt-BR" sz="1700" dirty="0" err="1">
                <a:solidFill>
                  <a:schemeClr val="accent5"/>
                </a:solidFill>
                <a:latin typeface="Amazon Ember" panose="02000000000000000000" pitchFamily="2" charset="0"/>
                <a:ea typeface="Amazon Ember" panose="02000000000000000000" pitchFamily="2" charset="0"/>
              </a:rPr>
              <a:t>Secure</a:t>
            </a:r>
            <a:r>
              <a:rPr lang="pt-BR" sz="1700" dirty="0">
                <a:solidFill>
                  <a:schemeClr val="accent5"/>
                </a:solidFill>
                <a:latin typeface="Amazon Ember" panose="02000000000000000000" pitchFamily="2" charset="0"/>
                <a:ea typeface="Amazon Ember" panose="02000000000000000000" pitchFamily="2" charset="0"/>
              </a:rPr>
              <a:t> Sockets </a:t>
            </a:r>
            <a:r>
              <a:rPr lang="pt-BR" sz="1700" dirty="0" err="1">
                <a:solidFill>
                  <a:schemeClr val="accent5"/>
                </a:solidFill>
                <a:latin typeface="Amazon Ember" panose="02000000000000000000" pitchFamily="2" charset="0"/>
                <a:ea typeface="Amazon Ember" panose="02000000000000000000" pitchFamily="2" charset="0"/>
              </a:rPr>
              <a:t>Layer</a:t>
            </a:r>
            <a:r>
              <a:rPr lang="pt-BR" sz="1700" dirty="0">
                <a:solidFill>
                  <a:schemeClr val="accent5"/>
                </a:solidFill>
                <a:latin typeface="Amazon Ember" panose="02000000000000000000" pitchFamily="2" charset="0"/>
                <a:ea typeface="Amazon Ember" panose="02000000000000000000" pitchFamily="2" charset="0"/>
              </a:rPr>
              <a:t>) </a:t>
            </a:r>
            <a:r>
              <a:rPr lang="pt-BR" sz="1700" dirty="0"/>
              <a:t>para criptografia em trânsito</a:t>
            </a:r>
          </a:p>
          <a:p>
            <a:pPr rtl="0"/>
            <a:r>
              <a:rPr lang="pt-BR" sz="1700" dirty="0"/>
              <a:t>Use a </a:t>
            </a:r>
            <a:r>
              <a:rPr lang="pt-BR" sz="1700" dirty="0">
                <a:solidFill>
                  <a:schemeClr val="accent5"/>
                </a:solidFill>
                <a:latin typeface="Amazon Ember" panose="02000000000000000000" pitchFamily="2" charset="0"/>
                <a:ea typeface="Amazon Ember" panose="02000000000000000000" pitchFamily="2" charset="0"/>
              </a:rPr>
              <a:t>criptografia</a:t>
            </a:r>
            <a:r>
              <a:rPr lang="pt-BR" sz="1700" dirty="0"/>
              <a:t> do </a:t>
            </a:r>
            <a:r>
              <a:rPr lang="pt-BR" sz="1700" dirty="0" err="1"/>
              <a:t>Amazon</a:t>
            </a:r>
            <a:r>
              <a:rPr lang="pt-BR" sz="1700" dirty="0"/>
              <a:t> RDS em instâncias de banco de dados e snapshots para proteger dados em repouso</a:t>
            </a:r>
          </a:p>
          <a:p>
            <a:pPr rtl="0"/>
            <a:r>
              <a:rPr lang="pt-BR" sz="1700" dirty="0"/>
              <a:t>Use os </a:t>
            </a:r>
            <a:r>
              <a:rPr lang="pt-BR" sz="1700" dirty="0">
                <a:solidFill>
                  <a:schemeClr val="accent5"/>
                </a:solidFill>
                <a:latin typeface="Amazon Ember" panose="02000000000000000000" pitchFamily="2" charset="0"/>
                <a:ea typeface="Amazon Ember" panose="02000000000000000000" pitchFamily="2" charset="0"/>
              </a:rPr>
              <a:t>recursos de segurança do mecanismo de banco de dados</a:t>
            </a:r>
            <a:r>
              <a:rPr lang="pt-BR" sz="1700" dirty="0">
                <a:latin typeface="Amazon Ember" panose="02000000000000000000" pitchFamily="2" charset="0"/>
                <a:ea typeface="Amazon Ember" panose="02000000000000000000" pitchFamily="2" charset="0"/>
              </a:rPr>
              <a:t> </a:t>
            </a:r>
            <a:r>
              <a:rPr lang="pt-BR" sz="1700" dirty="0"/>
              <a:t>para controlar quem pode </a:t>
            </a:r>
            <a:r>
              <a:rPr lang="pt-BR" sz="1700" dirty="0" smtClean="0"/>
              <a:t>fazer</a:t>
            </a:r>
            <a:r>
              <a:rPr lang="el-GR" sz="1700" dirty="0" smtClean="0"/>
              <a:t> </a:t>
            </a:r>
            <a:r>
              <a:rPr lang="pt-BR" sz="1700" dirty="0" err="1" smtClean="0"/>
              <a:t>login</a:t>
            </a:r>
            <a:r>
              <a:rPr lang="pt-BR" sz="1700" dirty="0" smtClean="0"/>
              <a:t> </a:t>
            </a:r>
            <a:r>
              <a:rPr lang="pt-BR" sz="1700" dirty="0"/>
              <a:t>nos bancos de dados em um instância do banco de dados.</a:t>
            </a:r>
          </a:p>
          <a:p>
            <a:pPr rtl="0"/>
            <a:r>
              <a:rPr lang="pt-BR" sz="1700" dirty="0"/>
              <a:t>Configure as notificações de eventos para alertar você sobre eventos importantes do </a:t>
            </a:r>
            <a:r>
              <a:rPr lang="pt-BR" sz="1700" dirty="0" err="1"/>
              <a:t>Amazon</a:t>
            </a:r>
            <a:r>
              <a:rPr lang="pt-BR" sz="1700" dirty="0"/>
              <a:t> RDS</a:t>
            </a:r>
          </a:p>
        </p:txBody>
      </p:sp>
      <p:pic>
        <p:nvPicPr>
          <p:cNvPr id="8" name="Graphic 7">
            <a:extLst>
              <a:ext uri="{FF2B5EF4-FFF2-40B4-BE49-F238E27FC236}">
                <a16:creationId xmlns:a16="http://schemas.microsoft.com/office/drawing/2014/main" id="{10D69B4D-866F-FB4C-88EF-C6CEBB9FE6D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87376" y="1938911"/>
            <a:ext cx="1263641" cy="1263641"/>
          </a:xfrm>
          <a:prstGeom prst="rect">
            <a:avLst/>
          </a:prstGeom>
        </p:spPr>
      </p:pic>
      <p:sp>
        <p:nvSpPr>
          <p:cNvPr id="7" name="TextBox 6">
            <a:extLst>
              <a:ext uri="{FF2B5EF4-FFF2-40B4-BE49-F238E27FC236}">
                <a16:creationId xmlns:a16="http://schemas.microsoft.com/office/drawing/2014/main" id="{1375EA3F-DF17-9047-A7C6-B1647E634E5E}"/>
              </a:ext>
              <a:ext uri="{C183D7F6-B498-43B3-948B-1728B52AA6E4}">
                <adec:decorative xmlns:adec="http://schemas.microsoft.com/office/drawing/2017/decorative" xmlns="" val="1"/>
              </a:ext>
            </a:extLst>
          </p:cNvPr>
          <p:cNvSpPr txBox="1"/>
          <p:nvPr/>
        </p:nvSpPr>
        <p:spPr>
          <a:xfrm>
            <a:off x="9812482" y="3207816"/>
            <a:ext cx="1813430" cy="830997"/>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Amazon RDS</a:t>
            </a:r>
          </a:p>
        </p:txBody>
      </p:sp>
      <p:pic>
        <p:nvPicPr>
          <p:cNvPr id="10" name="Graphic 9">
            <a:extLst>
              <a:ext uri="{FF2B5EF4-FFF2-40B4-BE49-F238E27FC236}">
                <a16:creationId xmlns:a16="http://schemas.microsoft.com/office/drawing/2014/main" id="{47598B1F-6ECF-3C4F-A793-E01BAF031CF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942509" y="4411009"/>
            <a:ext cx="1553373" cy="1553373"/>
          </a:xfrm>
          <a:prstGeom prst="rect">
            <a:avLst/>
          </a:prstGeom>
        </p:spPr>
      </p:pic>
    </p:spTree>
    <p:custDataLst>
      <p:tags r:id="rId1"/>
    </p:custDataLst>
    <p:extLst>
      <p:ext uri="{BB962C8B-B14F-4D97-AF65-F5344CB8AC3E}">
        <p14:creationId xmlns:p14="http://schemas.microsoft.com/office/powerpoint/2010/main" val="3094185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DB2254-7242-F24D-B7BD-7DB0F9D31C55}"/>
              </a:ext>
            </a:extLst>
          </p:cNvPr>
          <p:cNvSpPr>
            <a:spLocks noGrp="1"/>
          </p:cNvSpPr>
          <p:nvPr>
            <p:ph type="title"/>
          </p:nvPr>
        </p:nvSpPr>
        <p:spPr/>
        <p:txBody>
          <a:bodyPr rtlCol="0"/>
          <a:lstStyle/>
          <a:p>
            <a:pPr rtl="0"/>
            <a:r>
              <a:rPr lang="pt-BR" sz="3600"/>
              <a:t>Proteger o Amazon DynamoDB</a:t>
            </a:r>
          </a:p>
        </p:txBody>
      </p:sp>
      <p:sp>
        <p:nvSpPr>
          <p:cNvPr id="6" name="Content Placeholder 5">
            <a:extLst>
              <a:ext uri="{FF2B5EF4-FFF2-40B4-BE49-F238E27FC236}">
                <a16:creationId xmlns:a16="http://schemas.microsoft.com/office/drawing/2014/main" id="{59009423-EB99-E247-9F53-FC06F1F4F23A}"/>
              </a:ext>
            </a:extLst>
          </p:cNvPr>
          <p:cNvSpPr>
            <a:spLocks noGrp="1"/>
          </p:cNvSpPr>
          <p:nvPr>
            <p:ph idx="1"/>
          </p:nvPr>
        </p:nvSpPr>
        <p:spPr>
          <a:xfrm>
            <a:off x="277906" y="1357845"/>
            <a:ext cx="6557764" cy="4648788"/>
          </a:xfrm>
        </p:spPr>
        <p:txBody>
          <a:bodyPr rIns="0" rtlCol="0"/>
          <a:lstStyle/>
          <a:p>
            <a:pPr marL="0" indent="0" rtl="0">
              <a:buNone/>
            </a:pPr>
            <a:r>
              <a:rPr lang="pt-BR" sz="2700" dirty="0"/>
              <a:t>Recomendações</a:t>
            </a:r>
            <a:endParaRPr lang="en-US" sz="2700" dirty="0"/>
          </a:p>
          <a:p>
            <a:pPr rtl="0"/>
            <a:r>
              <a:rPr lang="pt-BR" sz="1900" dirty="0"/>
              <a:t>Use as </a:t>
            </a:r>
            <a:r>
              <a:rPr lang="pt-BR" sz="1900" b="1" dirty="0">
                <a:solidFill>
                  <a:schemeClr val="accent5"/>
                </a:solidFill>
              </a:rPr>
              <a:t>funções do IAM </a:t>
            </a:r>
            <a:r>
              <a:rPr lang="pt-BR" sz="1900" dirty="0"/>
              <a:t>para autenticar o acesso</a:t>
            </a:r>
            <a:endParaRPr lang="en-US" sz="1900" dirty="0"/>
          </a:p>
          <a:p>
            <a:pPr rtl="0"/>
            <a:r>
              <a:rPr lang="pt-BR" sz="1900" dirty="0"/>
              <a:t>Use as </a:t>
            </a:r>
            <a:r>
              <a:rPr lang="pt-BR" sz="1900" b="1" dirty="0">
                <a:solidFill>
                  <a:schemeClr val="accent5"/>
                </a:solidFill>
              </a:rPr>
              <a:t>políticas do IAM</a:t>
            </a:r>
            <a:endParaRPr lang="en-US" sz="1900" b="1" dirty="0">
              <a:solidFill>
                <a:schemeClr val="accent5"/>
              </a:solidFill>
            </a:endParaRPr>
          </a:p>
          <a:p>
            <a:pPr lvl="1"/>
            <a:r>
              <a:rPr lang="pt-BR" sz="1700" dirty="0"/>
              <a:t>Para definir permissões detalhadas de acesso para usar </a:t>
            </a:r>
            <a:r>
              <a:rPr lang="pt-BR" sz="1700" dirty="0" smtClean="0"/>
              <a:t>as</a:t>
            </a:r>
            <a:r>
              <a:rPr lang="pt-BR" sz="1800" dirty="0"/>
              <a:t> </a:t>
            </a:r>
            <a:r>
              <a:rPr lang="pt-BR" sz="1700" dirty="0" err="1" smtClean="0"/>
              <a:t>APIs</a:t>
            </a:r>
            <a:r>
              <a:rPr lang="pt-BR" sz="1700" dirty="0" smtClean="0"/>
              <a:t> </a:t>
            </a:r>
            <a:r>
              <a:rPr lang="pt-BR" sz="1700" dirty="0"/>
              <a:t>do </a:t>
            </a:r>
            <a:r>
              <a:rPr lang="pt-BR" sz="1700" dirty="0" err="1"/>
              <a:t>DynamoDB</a:t>
            </a:r>
            <a:endParaRPr lang="pt-BR" sz="1700" dirty="0"/>
          </a:p>
          <a:p>
            <a:pPr lvl="1" rtl="0"/>
            <a:r>
              <a:rPr lang="pt-BR" sz="1700" dirty="0"/>
              <a:t>Defina o acesso no nível da tabela, do item ou do atributo</a:t>
            </a:r>
          </a:p>
          <a:p>
            <a:pPr lvl="1" rtl="0"/>
            <a:r>
              <a:rPr lang="pt-BR" sz="1700" dirty="0"/>
              <a:t>Adote o </a:t>
            </a:r>
            <a:r>
              <a:rPr lang="pt-BR" sz="1700" b="1" dirty="0"/>
              <a:t>princípio do privilégio mínimo</a:t>
            </a:r>
          </a:p>
          <a:p>
            <a:pPr rtl="0"/>
            <a:r>
              <a:rPr lang="pt-BR" sz="1900" dirty="0"/>
              <a:t>Configure </a:t>
            </a:r>
            <a:r>
              <a:rPr lang="pt-BR" sz="1900" b="1" dirty="0">
                <a:solidFill>
                  <a:schemeClr val="accent5"/>
                </a:solidFill>
              </a:rPr>
              <a:t>VPC </a:t>
            </a:r>
            <a:r>
              <a:rPr lang="pt-BR" sz="1900" b="1" dirty="0" err="1">
                <a:solidFill>
                  <a:schemeClr val="accent5"/>
                </a:solidFill>
              </a:rPr>
              <a:t>endpoints</a:t>
            </a:r>
            <a:endParaRPr lang="pt-BR" sz="1900" b="1" dirty="0">
              <a:solidFill>
                <a:schemeClr val="accent5"/>
              </a:solidFill>
            </a:endParaRPr>
          </a:p>
          <a:p>
            <a:pPr lvl="1"/>
            <a:r>
              <a:rPr lang="pt-BR" sz="1700" dirty="0"/>
              <a:t>Para impedir que o tráfego da conexão atravesse </a:t>
            </a:r>
            <a:r>
              <a:rPr lang="pt-BR" sz="1700" dirty="0" smtClean="0"/>
              <a:t>a</a:t>
            </a:r>
            <a:r>
              <a:rPr lang="pt-BR" sz="1800" dirty="0"/>
              <a:t> </a:t>
            </a:r>
            <a:r>
              <a:rPr lang="pt-BR" sz="1700" dirty="0" smtClean="0"/>
              <a:t>Internet aberta</a:t>
            </a:r>
            <a:endParaRPr lang="pt-BR" sz="1700" dirty="0"/>
          </a:p>
          <a:p>
            <a:pPr lvl="1"/>
            <a:r>
              <a:rPr lang="pt-BR" sz="1700" dirty="0"/>
              <a:t>As políticas de VPC </a:t>
            </a:r>
            <a:r>
              <a:rPr lang="pt-BR" sz="1700" dirty="0" err="1"/>
              <a:t>endpoints</a:t>
            </a:r>
            <a:r>
              <a:rPr lang="pt-BR" sz="1700" dirty="0"/>
              <a:t> permitem controlar e limitar </a:t>
            </a:r>
            <a:r>
              <a:rPr lang="pt-BR" sz="1700" dirty="0" smtClean="0"/>
              <a:t>o</a:t>
            </a:r>
            <a:r>
              <a:rPr lang="pt-BR" sz="1800" dirty="0"/>
              <a:t> </a:t>
            </a:r>
            <a:r>
              <a:rPr lang="pt-BR" sz="1700" dirty="0" smtClean="0"/>
              <a:t>acesso </a:t>
            </a:r>
            <a:r>
              <a:rPr lang="pt-BR" sz="1700" dirty="0"/>
              <a:t>da API a uma tabela do </a:t>
            </a:r>
            <a:r>
              <a:rPr lang="pt-BR" sz="1700" dirty="0" err="1"/>
              <a:t>DynamoDB</a:t>
            </a:r>
            <a:endParaRPr lang="pt-BR" sz="1700" dirty="0"/>
          </a:p>
          <a:p>
            <a:pPr rtl="0"/>
            <a:r>
              <a:rPr lang="pt-BR" sz="1900" dirty="0"/>
              <a:t>Considere utilizar a </a:t>
            </a:r>
            <a:r>
              <a:rPr lang="pt-BR" sz="1900" b="1" dirty="0">
                <a:solidFill>
                  <a:schemeClr val="accent5"/>
                </a:solidFill>
              </a:rPr>
              <a:t>criptografia no lado do cliente</a:t>
            </a:r>
          </a:p>
          <a:p>
            <a:pPr lvl="1" rtl="0"/>
            <a:r>
              <a:rPr lang="pt-BR" sz="1700" dirty="0"/>
              <a:t>Criptografe os dados o mais próximo possível da sua origem</a:t>
            </a:r>
          </a:p>
        </p:txBody>
      </p:sp>
      <p:pic>
        <p:nvPicPr>
          <p:cNvPr id="11" name="Graphic 10">
            <a:extLst>
              <a:ext uri="{FF2B5EF4-FFF2-40B4-BE49-F238E27FC236}">
                <a16:creationId xmlns:a16="http://schemas.microsoft.com/office/drawing/2014/main" id="{17748831-2D98-5E4B-9309-6EC58EA37F1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57569" y="1758449"/>
            <a:ext cx="1262080" cy="1262080"/>
          </a:xfrm>
          <a:prstGeom prst="rect">
            <a:avLst/>
          </a:prstGeom>
        </p:spPr>
      </p:pic>
      <p:sp>
        <p:nvSpPr>
          <p:cNvPr id="7" name="TextBox 6">
            <a:extLst>
              <a:ext uri="{FF2B5EF4-FFF2-40B4-BE49-F238E27FC236}">
                <a16:creationId xmlns:a16="http://schemas.microsoft.com/office/drawing/2014/main" id="{1375EA3F-DF17-9047-A7C6-B1647E634E5E}"/>
              </a:ext>
              <a:ext uri="{C183D7F6-B498-43B3-948B-1728B52AA6E4}">
                <adec:decorative xmlns:adec="http://schemas.microsoft.com/office/drawing/2017/decorative" xmlns="" val="1"/>
              </a:ext>
            </a:extLst>
          </p:cNvPr>
          <p:cNvSpPr txBox="1"/>
          <p:nvPr/>
        </p:nvSpPr>
        <p:spPr>
          <a:xfrm>
            <a:off x="8336222" y="3020529"/>
            <a:ext cx="1813430" cy="830997"/>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3" name="Content Placeholder 2">
            <a:extLst>
              <a:ext uri="{FF2B5EF4-FFF2-40B4-BE49-F238E27FC236}">
                <a16:creationId xmlns:a16="http://schemas.microsoft.com/office/drawing/2014/main" id="{BEA37000-7692-D040-B3CF-93072D7A3476}"/>
              </a:ext>
            </a:extLst>
          </p:cNvPr>
          <p:cNvSpPr>
            <a:spLocks noGrp="1"/>
          </p:cNvSpPr>
          <p:nvPr>
            <p:ph idx="13"/>
          </p:nvPr>
        </p:nvSpPr>
        <p:spPr>
          <a:xfrm>
            <a:off x="6835670" y="4175920"/>
            <a:ext cx="4759430" cy="2004841"/>
          </a:xfrm>
        </p:spPr>
        <p:txBody>
          <a:bodyPr rtlCol="0"/>
          <a:lstStyle/>
          <a:p>
            <a:pPr marL="0" indent="0" rtl="0">
              <a:buNone/>
            </a:pPr>
            <a:r>
              <a:rPr lang="pt-BR" sz="1900" dirty="0"/>
              <a:t>Segurança fornecida por padrão</a:t>
            </a:r>
          </a:p>
          <a:p>
            <a:pPr rtl="0">
              <a:buClr>
                <a:schemeClr val="tx1"/>
              </a:buClr>
            </a:pPr>
            <a:r>
              <a:rPr lang="pt-BR" sz="1700" b="1" dirty="0">
                <a:solidFill>
                  <a:schemeClr val="accent5"/>
                </a:solidFill>
              </a:rPr>
              <a:t>Criptografia em repouso </a:t>
            </a:r>
            <a:r>
              <a:rPr lang="pt-BR" sz="1700" dirty="0"/>
              <a:t>de todos os dados do usuário armazenados em tabelas, índices, fluxos e backups</a:t>
            </a:r>
          </a:p>
          <a:p>
            <a:pPr rtl="0">
              <a:buClr>
                <a:schemeClr val="tx1"/>
              </a:buClr>
            </a:pPr>
            <a:r>
              <a:rPr lang="pt-BR" sz="1700" b="1" dirty="0">
                <a:solidFill>
                  <a:schemeClr val="accent5"/>
                </a:solidFill>
              </a:rPr>
              <a:t>Criptografia em trânsito </a:t>
            </a:r>
            <a:r>
              <a:rPr lang="pt-BR" sz="1700" b="1" dirty="0">
                <a:solidFill>
                  <a:schemeClr val="accent5"/>
                </a:solidFill>
                <a:latin typeface="+mn-lt"/>
              </a:rPr>
              <a:t>:</a:t>
            </a:r>
            <a:r>
              <a:rPr lang="pt-BR" sz="1700" b="1" dirty="0">
                <a:latin typeface="+mn-lt"/>
              </a:rPr>
              <a:t> </a:t>
            </a:r>
            <a:r>
              <a:rPr lang="pt-BR" sz="1700" dirty="0">
                <a:latin typeface="+mn-lt"/>
              </a:rPr>
              <a:t>todas as </a:t>
            </a:r>
            <a:r>
              <a:rPr lang="pt-BR" sz="1700" dirty="0" err="1">
                <a:latin typeface="+mn-lt"/>
              </a:rPr>
              <a:t>c</a:t>
            </a:r>
            <a:r>
              <a:rPr lang="pt-BR" sz="1700" dirty="0" err="1"/>
              <a:t>comunicações</a:t>
            </a:r>
            <a:r>
              <a:rPr lang="pt-BR" sz="1700" dirty="0"/>
              <a:t> entre o </a:t>
            </a:r>
            <a:r>
              <a:rPr lang="pt-BR" sz="1700" dirty="0" err="1"/>
              <a:t>DynamoDB</a:t>
            </a:r>
            <a:r>
              <a:rPr lang="pt-BR" sz="1700" dirty="0"/>
              <a:t> e outros recursos da AWS usam HTTPS</a:t>
            </a:r>
            <a:endParaRPr lang="en-US" sz="1700" dirty="0"/>
          </a:p>
        </p:txBody>
      </p:sp>
    </p:spTree>
    <p:custDataLst>
      <p:tags r:id="rId1"/>
    </p:custDataLst>
    <p:extLst>
      <p:ext uri="{BB962C8B-B14F-4D97-AF65-F5344CB8AC3E}">
        <p14:creationId xmlns:p14="http://schemas.microsoft.com/office/powerpoint/2010/main" val="2410983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6012"/>
            <a:ext cx="9247414" cy="488498"/>
          </a:xfrm>
        </p:spPr>
        <p:txBody>
          <a:bodyPr rtlCol="0">
            <a:normAutofit/>
          </a:bodyPr>
          <a:lstStyle/>
          <a:p>
            <a:pPr rtl="0"/>
            <a:r>
              <a:rPr lang="pt-BR" b="1" dirty="0">
                <a:latin typeface="+mn-lt"/>
              </a:rPr>
              <a:t>Módulo 5: Adicionar uma camada de banco de dados</a:t>
            </a:r>
          </a:p>
        </p:txBody>
      </p:sp>
      <p:sp>
        <p:nvSpPr>
          <p:cNvPr id="2" name="Title 1"/>
          <p:cNvSpPr>
            <a:spLocks noGrp="1"/>
          </p:cNvSpPr>
          <p:nvPr>
            <p:ph type="title"/>
          </p:nvPr>
        </p:nvSpPr>
        <p:spPr>
          <a:xfrm>
            <a:off x="419100" y="3428999"/>
            <a:ext cx="8343900" cy="474119"/>
          </a:xfrm>
        </p:spPr>
        <p:txBody>
          <a:bodyPr rtlCol="0">
            <a:noAutofit/>
          </a:bodyPr>
          <a:lstStyle/>
          <a:p>
            <a:pPr rtl="0">
              <a:lnSpc>
                <a:spcPct val="100000"/>
              </a:lnSpc>
            </a:pPr>
            <a:r>
              <a:rPr lang="pt-BR" sz="4000" dirty="0">
                <a:latin typeface="+mj-lt"/>
              </a:rPr>
              <a:t>Seção 6: Migrar dados para bancos </a:t>
            </a:r>
            <a:r>
              <a:rPr lang="pt-BR" sz="4000" dirty="0" smtClean="0">
                <a:latin typeface="+mj-lt"/>
              </a:rPr>
              <a:t>de dados </a:t>
            </a:r>
            <a:r>
              <a:rPr lang="pt-BR" sz="4000" dirty="0">
                <a:latin typeface="+mj-lt"/>
              </a:rPr>
              <a:t>da AWS</a:t>
            </a:r>
          </a:p>
        </p:txBody>
      </p:sp>
    </p:spTree>
    <p:custDataLst>
      <p:tags r:id="rId1"/>
    </p:custDataLst>
    <p:extLst>
      <p:ext uri="{BB962C8B-B14F-4D97-AF65-F5344CB8AC3E}">
        <p14:creationId xmlns:p14="http://schemas.microsoft.com/office/powerpoint/2010/main" val="1819108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rtlCol="0">
            <a:normAutofit fontScale="90000"/>
          </a:bodyPr>
          <a:lstStyle/>
          <a:p>
            <a:pPr rtl="0"/>
            <a:r>
              <a:rPr lang="pt-BR"/>
              <a:t>AWS Database Migration Service</a:t>
            </a:r>
          </a:p>
        </p:txBody>
      </p:sp>
      <p:pic>
        <p:nvPicPr>
          <p:cNvPr id="9" name="Graphic 8">
            <a:extLst>
              <a:ext uri="{FF2B5EF4-FFF2-40B4-BE49-F238E27FC236}">
                <a16:creationId xmlns:a16="http://schemas.microsoft.com/office/drawing/2014/main" id="{05D0B5F6-6CE3-0F43-82A6-A4E56F1EBD9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86849" y="1789084"/>
            <a:ext cx="1190477" cy="1190477"/>
          </a:xfrm>
          <a:prstGeom prst="rect">
            <a:avLst/>
          </a:prstGeom>
        </p:spPr>
      </p:pic>
      <p:sp>
        <p:nvSpPr>
          <p:cNvPr id="11" name="TextBox 10">
            <a:extLst>
              <a:ext uri="{FF2B5EF4-FFF2-40B4-BE49-F238E27FC236}">
                <a16:creationId xmlns:a16="http://schemas.microsoft.com/office/drawing/2014/main" id="{7E296940-470C-A64E-AE74-ED0FEB18321D}"/>
              </a:ext>
            </a:extLst>
          </p:cNvPr>
          <p:cNvSpPr txBox="1"/>
          <p:nvPr/>
        </p:nvSpPr>
        <p:spPr>
          <a:xfrm>
            <a:off x="214723" y="3041940"/>
            <a:ext cx="2134727" cy="830997"/>
          </a:xfrm>
          <a:prstGeom prst="rect">
            <a:avLst/>
          </a:prstGeom>
          <a:noFill/>
        </p:spPr>
        <p:txBody>
          <a:bodyPr wrap="square" rtlCol="0">
            <a:spAutoFit/>
          </a:bodyPr>
          <a:lstStyle/>
          <a:p>
            <a:pPr algn="ctr" rtl="0"/>
            <a:r>
              <a:rPr lang="pt-BR"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Database Migration Service (AWS DMS)</a:t>
            </a:r>
          </a:p>
        </p:txBody>
      </p:sp>
      <p:sp>
        <p:nvSpPr>
          <p:cNvPr id="57" name="Rectangle 56">
            <a:extLst>
              <a:ext uri="{FF2B5EF4-FFF2-40B4-BE49-F238E27FC236}">
                <a16:creationId xmlns:a16="http://schemas.microsoft.com/office/drawing/2014/main" id="{4858EC91-73C9-4D45-8B3C-7A17DD76B6E8}"/>
              </a:ext>
              <a:ext uri="{C183D7F6-B498-43B3-948B-1728B52AA6E4}">
                <adec:decorative xmlns:adec="http://schemas.microsoft.com/office/drawing/2017/decorative" xmlns="" val="1"/>
              </a:ext>
            </a:extLst>
          </p:cNvPr>
          <p:cNvSpPr/>
          <p:nvPr/>
        </p:nvSpPr>
        <p:spPr>
          <a:xfrm>
            <a:off x="204651" y="1442520"/>
            <a:ext cx="2203877" cy="2718230"/>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solidFill>
                <a:schemeClr val="bg1">
                  <a:lumMod val="75000"/>
                </a:schemeClr>
              </a:solidFill>
              <a:highlight>
                <a:srgbClr val="C0C0C0"/>
              </a:highlight>
            </a:endParaRPr>
          </a:p>
        </p:txBody>
      </p:sp>
      <p:sp>
        <p:nvSpPr>
          <p:cNvPr id="2" name="Content Placeholder 1">
            <a:extLst>
              <a:ext uri="{FF2B5EF4-FFF2-40B4-BE49-F238E27FC236}">
                <a16:creationId xmlns:a16="http://schemas.microsoft.com/office/drawing/2014/main" id="{DE12E8AB-7E59-3144-90AF-1092DA19DB75}"/>
              </a:ext>
            </a:extLst>
          </p:cNvPr>
          <p:cNvSpPr>
            <a:spLocks noGrp="1"/>
          </p:cNvSpPr>
          <p:nvPr>
            <p:ph idx="1"/>
          </p:nvPr>
        </p:nvSpPr>
        <p:spPr>
          <a:xfrm>
            <a:off x="3028838" y="1533211"/>
            <a:ext cx="7679557" cy="1498518"/>
          </a:xfrm>
        </p:spPr>
        <p:txBody>
          <a:bodyPr rtlCol="0"/>
          <a:lstStyle/>
          <a:p>
            <a:pPr rtl="0"/>
            <a:r>
              <a:rPr lang="pt-BR" sz="1800" dirty="0"/>
              <a:t>Use para fazer a migração entre a maioria dos bancos de dados comerciais e de código aberto</a:t>
            </a:r>
          </a:p>
          <a:p>
            <a:pPr rtl="0"/>
            <a:r>
              <a:rPr lang="pt-BR" sz="1800" dirty="0"/>
              <a:t>Migre entre bancos de dados no </a:t>
            </a:r>
            <a:r>
              <a:rPr lang="pt-BR" sz="1800" dirty="0" err="1"/>
              <a:t>Amazon</a:t>
            </a:r>
            <a:r>
              <a:rPr lang="pt-BR" sz="1800" dirty="0"/>
              <a:t> EC2, </a:t>
            </a:r>
            <a:r>
              <a:rPr lang="pt-BR" sz="1800" dirty="0" err="1"/>
              <a:t>Amazon</a:t>
            </a:r>
            <a:r>
              <a:rPr lang="pt-BR" sz="1800" dirty="0"/>
              <a:t> RDS, </a:t>
            </a:r>
            <a:r>
              <a:rPr lang="pt-BR" sz="1800" dirty="0" err="1"/>
              <a:t>Amazon</a:t>
            </a:r>
            <a:r>
              <a:rPr lang="pt-BR" sz="1800" dirty="0"/>
              <a:t> S3 e </a:t>
            </a:r>
            <a:r>
              <a:rPr lang="pt-BR" sz="1800" dirty="0" err="1"/>
              <a:t>on-premises</a:t>
            </a:r>
            <a:endParaRPr lang="en-US" sz="1800" dirty="0"/>
          </a:p>
        </p:txBody>
      </p:sp>
      <p:sp>
        <p:nvSpPr>
          <p:cNvPr id="51" name="TextBox 50">
            <a:extLst>
              <a:ext uri="{FF2B5EF4-FFF2-40B4-BE49-F238E27FC236}">
                <a16:creationId xmlns:a16="http://schemas.microsoft.com/office/drawing/2014/main" id="{56135994-A386-BE43-A989-17A8CE298259}"/>
              </a:ext>
            </a:extLst>
          </p:cNvPr>
          <p:cNvSpPr txBox="1"/>
          <p:nvPr/>
        </p:nvSpPr>
        <p:spPr>
          <a:xfrm>
            <a:off x="3433069" y="3065024"/>
            <a:ext cx="1417833" cy="738664"/>
          </a:xfrm>
          <a:prstGeom prst="rect">
            <a:avLst/>
          </a:prstGeom>
          <a:noFill/>
        </p:spPr>
        <p:txBody>
          <a:bodyPr wrap="square" rtlCol="0">
            <a:spAutoFit/>
          </a:bodyPr>
          <a:lstStyle/>
          <a:p>
            <a:pPr algn="r" rtl="0"/>
            <a:r>
              <a:rPr lang="pt-BR" sz="14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Exemplo </a:t>
            </a:r>
            <a:r>
              <a:rPr lang="pt-BR" sz="1400" dirty="0" smtClean="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de</a:t>
            </a:r>
            <a:r>
              <a:rPr lang="el-GR" sz="1400" dirty="0" smtClean="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dirty="0" smtClean="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migração </a:t>
            </a:r>
            <a:r>
              <a:rPr lang="pt-BR" sz="14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homogênea</a:t>
            </a:r>
          </a:p>
        </p:txBody>
      </p:sp>
      <p:grpSp>
        <p:nvGrpSpPr>
          <p:cNvPr id="3" name="Group 2" descr="An on-premises Oracle database is the source which is pulled by an AWS DMS job. The target is an Amazon RDS for Oracle database.">
            <a:extLst>
              <a:ext uri="{FF2B5EF4-FFF2-40B4-BE49-F238E27FC236}">
                <a16:creationId xmlns:a16="http://schemas.microsoft.com/office/drawing/2014/main" id="{43FC6A0E-5624-804E-8FC0-F1A149602BB1}"/>
              </a:ext>
            </a:extLst>
          </p:cNvPr>
          <p:cNvGrpSpPr/>
          <p:nvPr/>
        </p:nvGrpSpPr>
        <p:grpSpPr>
          <a:xfrm>
            <a:off x="4966849" y="2684374"/>
            <a:ext cx="6418182" cy="1725938"/>
            <a:chOff x="4966849" y="2684374"/>
            <a:chExt cx="6418182" cy="1725938"/>
          </a:xfrm>
        </p:grpSpPr>
        <p:sp>
          <p:nvSpPr>
            <p:cNvPr id="29" name="TextBox 28">
              <a:extLst>
                <a:ext uri="{FF2B5EF4-FFF2-40B4-BE49-F238E27FC236}">
                  <a16:creationId xmlns:a16="http://schemas.microsoft.com/office/drawing/2014/main" id="{ED0BD901-5AD7-4B4D-877C-D9457622C125}"/>
                </a:ext>
              </a:extLst>
            </p:cNvPr>
            <p:cNvSpPr txBox="1"/>
            <p:nvPr/>
          </p:nvSpPr>
          <p:spPr>
            <a:xfrm>
              <a:off x="7320053" y="3742133"/>
              <a:ext cx="2260327" cy="276999"/>
            </a:xfrm>
            <a:prstGeom prst="rect">
              <a:avLst/>
            </a:prstGeom>
            <a:noFill/>
          </p:spPr>
          <p:txBody>
            <a:bodyPr wrap="square" rtlCol="0">
              <a:spAutoFit/>
            </a:bodyPr>
            <a:lstStyle/>
            <a:p>
              <a:pPr algn="ctr" rtl="0"/>
              <a:r>
                <a:rPr lang="pt-BR" sz="1200" dirty="0"/>
                <a:t>Trabalho do AWS DMS</a:t>
              </a:r>
            </a:p>
          </p:txBody>
        </p:sp>
        <p:pic>
          <p:nvPicPr>
            <p:cNvPr id="30" name="Graphic 29">
              <a:extLst>
                <a:ext uri="{FF2B5EF4-FFF2-40B4-BE49-F238E27FC236}">
                  <a16:creationId xmlns:a16="http://schemas.microsoft.com/office/drawing/2014/main" id="{8F6DE22C-372B-5645-A9A0-04BA2C8C404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989413" y="2777065"/>
              <a:ext cx="917847" cy="917847"/>
            </a:xfrm>
            <a:prstGeom prst="rect">
              <a:avLst/>
            </a:prstGeom>
          </p:spPr>
        </p:pic>
        <p:sp>
          <p:nvSpPr>
            <p:cNvPr id="32" name="TextBox 31">
              <a:extLst>
                <a:ext uri="{FF2B5EF4-FFF2-40B4-BE49-F238E27FC236}">
                  <a16:creationId xmlns:a16="http://schemas.microsoft.com/office/drawing/2014/main" id="{6335A56B-5CF5-154F-B2B9-C9A817E0D105}"/>
                </a:ext>
              </a:extLst>
            </p:cNvPr>
            <p:cNvSpPr txBox="1"/>
            <p:nvPr/>
          </p:nvSpPr>
          <p:spPr>
            <a:xfrm>
              <a:off x="5003835" y="3805413"/>
              <a:ext cx="1749933" cy="523220"/>
            </a:xfrm>
            <a:prstGeom prst="rect">
              <a:avLst/>
            </a:prstGeom>
            <a:noFill/>
          </p:spPr>
          <p:txBody>
            <a:bodyPr wrap="square" rtlCol="0">
              <a:spAutoFit/>
            </a:bodyPr>
            <a:lstStyle/>
            <a:p>
              <a:pPr algn="ctr" rtl="0"/>
              <a:r>
                <a:rPr lang="pt-BR" sz="1400" dirty="0">
                  <a:latin typeface="Amazon Ember" panose="02000000000000000000" pitchFamily="2" charset="0"/>
                  <a:ea typeface="Amazon Ember" panose="02000000000000000000" pitchFamily="2" charset="0"/>
                </a:rPr>
                <a:t>Oracle </a:t>
              </a:r>
              <a:r>
                <a:rPr lang="pt-BR" sz="1400" dirty="0" err="1">
                  <a:latin typeface="Amazon Ember" panose="02000000000000000000" pitchFamily="2" charset="0"/>
                  <a:ea typeface="Amazon Ember" panose="02000000000000000000" pitchFamily="2" charset="0"/>
                </a:rPr>
                <a:t>Database</a:t>
              </a:r>
              <a:r>
                <a:rPr lang="pt-BR" sz="1400" dirty="0">
                  <a:latin typeface="Amazon Ember" panose="02000000000000000000" pitchFamily="2" charset="0"/>
                  <a:ea typeface="Amazon Ember" panose="02000000000000000000" pitchFamily="2" charset="0"/>
                </a:rPr>
                <a:t> </a:t>
              </a:r>
              <a:r>
                <a:rPr lang="pt-BR" sz="1400" dirty="0" err="1"/>
                <a:t>on-premises</a:t>
              </a:r>
              <a:endParaRPr lang="en-US" sz="1400" dirty="0"/>
            </a:p>
          </p:txBody>
        </p:sp>
        <p:cxnSp>
          <p:nvCxnSpPr>
            <p:cNvPr id="33" name="Straight Arrow Connector 32">
              <a:extLst>
                <a:ext uri="{FF2B5EF4-FFF2-40B4-BE49-F238E27FC236}">
                  <a16:creationId xmlns:a16="http://schemas.microsoft.com/office/drawing/2014/main" id="{F4500224-CD8A-2C41-91E4-B6E7A1853091}"/>
                </a:ext>
              </a:extLst>
            </p:cNvPr>
            <p:cNvCxnSpPr>
              <a:cxnSpLocks/>
              <a:endCxn id="30" idx="1"/>
            </p:cNvCxnSpPr>
            <p:nvPr/>
          </p:nvCxnSpPr>
          <p:spPr>
            <a:xfrm>
              <a:off x="6708663" y="3233538"/>
              <a:ext cx="1280750" cy="245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295E15-F8AC-A549-B1C0-B27F04661D02}"/>
                </a:ext>
              </a:extLst>
            </p:cNvPr>
            <p:cNvCxnSpPr>
              <a:cxnSpLocks/>
              <a:stCxn id="30" idx="3"/>
              <a:endCxn id="36" idx="1"/>
            </p:cNvCxnSpPr>
            <p:nvPr/>
          </p:nvCxnSpPr>
          <p:spPr>
            <a:xfrm flipV="1">
              <a:off x="8907260" y="3233538"/>
              <a:ext cx="1180517" cy="245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484185-BB4E-DD48-8FBA-305AC91D83CF}"/>
                </a:ext>
              </a:extLst>
            </p:cNvPr>
            <p:cNvSpPr txBox="1"/>
            <p:nvPr/>
          </p:nvSpPr>
          <p:spPr>
            <a:xfrm>
              <a:off x="9508122" y="3805413"/>
              <a:ext cx="1876909" cy="523220"/>
            </a:xfrm>
            <a:prstGeom prst="rect">
              <a:avLst/>
            </a:prstGeom>
            <a:noFill/>
          </p:spPr>
          <p:txBody>
            <a:bodyPr wrap="square" rtlCol="0">
              <a:spAutoFit/>
            </a:bodyPr>
            <a:lstStyle/>
            <a:p>
              <a:pPr algn="ctr" rtl="0"/>
              <a:r>
                <a:rPr lang="pt-BR" sz="1400" dirty="0" err="1"/>
                <a:t>Amazon</a:t>
              </a:r>
              <a:r>
                <a:rPr lang="pt-BR" sz="1400" dirty="0"/>
                <a:t> RDS para </a:t>
              </a:r>
              <a:r>
                <a:rPr lang="pt-BR" sz="1400" dirty="0">
                  <a:latin typeface="Amazon Ember" panose="02000000000000000000" pitchFamily="2" charset="0"/>
                  <a:ea typeface="Amazon Ember" panose="02000000000000000000" pitchFamily="2" charset="0"/>
                </a:rPr>
                <a:t>Oracle </a:t>
              </a:r>
              <a:r>
                <a:rPr lang="pt-BR" sz="1400" dirty="0" err="1">
                  <a:latin typeface="Amazon Ember" panose="02000000000000000000" pitchFamily="2" charset="0"/>
                  <a:ea typeface="Amazon Ember" panose="02000000000000000000" pitchFamily="2" charset="0"/>
                </a:rPr>
                <a:t>Database</a:t>
              </a:r>
              <a:endParaRPr lang="pt-BR" sz="1400" dirty="0">
                <a:latin typeface="Amazon Ember" panose="02000000000000000000" pitchFamily="2" charset="0"/>
                <a:ea typeface="Amazon Ember" panose="02000000000000000000" pitchFamily="2" charset="0"/>
              </a:endParaRPr>
            </a:p>
          </p:txBody>
        </p:sp>
        <p:pic>
          <p:nvPicPr>
            <p:cNvPr id="36" name="Graphic 35">
              <a:extLst>
                <a:ext uri="{FF2B5EF4-FFF2-40B4-BE49-F238E27FC236}">
                  <a16:creationId xmlns:a16="http://schemas.microsoft.com/office/drawing/2014/main" id="{06C939A1-F900-E048-806E-0865F3F0BBA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087777" y="2877938"/>
              <a:ext cx="711200" cy="711200"/>
            </a:xfrm>
            <a:prstGeom prst="rect">
              <a:avLst/>
            </a:prstGeom>
          </p:spPr>
        </p:pic>
        <p:sp>
          <p:nvSpPr>
            <p:cNvPr id="40" name="TextBox 39">
              <a:extLst>
                <a:ext uri="{FF2B5EF4-FFF2-40B4-BE49-F238E27FC236}">
                  <a16:creationId xmlns:a16="http://schemas.microsoft.com/office/drawing/2014/main" id="{4FD02E5D-BAAE-634C-A5DE-9A5336D2F9F8}"/>
                </a:ext>
              </a:extLst>
            </p:cNvPr>
            <p:cNvSpPr txBox="1"/>
            <p:nvPr/>
          </p:nvSpPr>
          <p:spPr>
            <a:xfrm>
              <a:off x="5448235" y="3546155"/>
              <a:ext cx="861133" cy="307777"/>
            </a:xfrm>
            <a:prstGeom prst="rect">
              <a:avLst/>
            </a:prstGeom>
            <a:noFill/>
          </p:spPr>
          <p:txBody>
            <a:bodyPr wrap="none" rtlCol="0">
              <a:spAutoFit/>
            </a:bodyPr>
            <a:lstStyle/>
            <a:p>
              <a:pPr rtl="0"/>
              <a:r>
                <a:rPr lang="pt-BR" sz="1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ORIGEM</a:t>
              </a:r>
            </a:p>
          </p:txBody>
        </p:sp>
        <p:sp>
          <p:nvSpPr>
            <p:cNvPr id="41" name="TextBox 40">
              <a:extLst>
                <a:ext uri="{FF2B5EF4-FFF2-40B4-BE49-F238E27FC236}">
                  <a16:creationId xmlns:a16="http://schemas.microsoft.com/office/drawing/2014/main" id="{931EECF9-FCDC-724D-AC57-3569D832989C}"/>
                </a:ext>
              </a:extLst>
            </p:cNvPr>
            <p:cNvSpPr txBox="1"/>
            <p:nvPr/>
          </p:nvSpPr>
          <p:spPr>
            <a:xfrm>
              <a:off x="10121808" y="3560598"/>
              <a:ext cx="649537" cy="307777"/>
            </a:xfrm>
            <a:prstGeom prst="rect">
              <a:avLst/>
            </a:prstGeom>
            <a:noFill/>
          </p:spPr>
          <p:txBody>
            <a:bodyPr wrap="none" rtlCol="0">
              <a:spAutoFit/>
            </a:bodyPr>
            <a:lstStyle/>
            <a:p>
              <a:pPr algn="ctr" rtl="0"/>
              <a:r>
                <a:rPr lang="pt-BR" sz="1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ALVO</a:t>
              </a:r>
            </a:p>
          </p:txBody>
        </p:sp>
        <p:pic>
          <p:nvPicPr>
            <p:cNvPr id="48" name="Graphic 47" descr="Database">
              <a:extLst>
                <a:ext uri="{FF2B5EF4-FFF2-40B4-BE49-F238E27FC236}">
                  <a16:creationId xmlns:a16="http://schemas.microsoft.com/office/drawing/2014/main" id="{7E4BD59D-978C-4749-911B-FC318210032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878802" y="2940602"/>
              <a:ext cx="602460" cy="602460"/>
            </a:xfrm>
            <a:prstGeom prst="rect">
              <a:avLst/>
            </a:prstGeom>
          </p:spPr>
        </p:pic>
        <p:pic>
          <p:nvPicPr>
            <p:cNvPr id="50" name="Graphic 49" descr="Building">
              <a:extLst>
                <a:ext uri="{FF2B5EF4-FFF2-40B4-BE49-F238E27FC236}">
                  <a16:creationId xmlns:a16="http://schemas.microsoft.com/office/drawing/2014/main" id="{F06DD2F2-D546-034A-9990-F3F4FF4B20A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251203" y="2684374"/>
              <a:ext cx="914400" cy="914400"/>
            </a:xfrm>
            <a:prstGeom prst="rect">
              <a:avLst/>
            </a:prstGeom>
          </p:spPr>
        </p:pic>
        <p:sp>
          <p:nvSpPr>
            <p:cNvPr id="52" name="Rectangle 51">
              <a:extLst>
                <a:ext uri="{FF2B5EF4-FFF2-40B4-BE49-F238E27FC236}">
                  <a16:creationId xmlns:a16="http://schemas.microsoft.com/office/drawing/2014/main" id="{E8179730-82F4-A641-AAD1-C6519975C901}"/>
                </a:ext>
              </a:extLst>
            </p:cNvPr>
            <p:cNvSpPr/>
            <p:nvPr/>
          </p:nvSpPr>
          <p:spPr>
            <a:xfrm>
              <a:off x="4966849" y="2684374"/>
              <a:ext cx="6329282" cy="172593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sp>
        <p:nvSpPr>
          <p:cNvPr id="54" name="TextBox 53">
            <a:extLst>
              <a:ext uri="{FF2B5EF4-FFF2-40B4-BE49-F238E27FC236}">
                <a16:creationId xmlns:a16="http://schemas.microsoft.com/office/drawing/2014/main" id="{9FC26794-9C05-3448-A192-A5DCDD76615B}"/>
              </a:ext>
            </a:extLst>
          </p:cNvPr>
          <p:cNvSpPr txBox="1"/>
          <p:nvPr/>
        </p:nvSpPr>
        <p:spPr>
          <a:xfrm>
            <a:off x="9102149" y="5054278"/>
            <a:ext cx="1606246" cy="738664"/>
          </a:xfrm>
          <a:prstGeom prst="rect">
            <a:avLst/>
          </a:prstGeom>
          <a:noFill/>
        </p:spPr>
        <p:txBody>
          <a:bodyPr wrap="square" rtlCol="0">
            <a:spAutoFit/>
          </a:bodyPr>
          <a:lstStyle/>
          <a:p>
            <a:pPr rtl="0"/>
            <a:r>
              <a:rPr lang="pt-BR" sz="14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Exemplo </a:t>
            </a:r>
            <a:r>
              <a:rPr lang="pt-BR" sz="1400" dirty="0" smtClean="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de migração </a:t>
            </a:r>
            <a:r>
              <a:rPr lang="pt-BR" sz="14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heterogênea</a:t>
            </a:r>
          </a:p>
        </p:txBody>
      </p:sp>
      <p:grpSp>
        <p:nvGrpSpPr>
          <p:cNvPr id="4" name="Group 3" descr="A MySQL database running on EC2 is the source which is pulled by an AWS DMS job. The target is an Amazon Aurora database.">
            <a:extLst>
              <a:ext uri="{FF2B5EF4-FFF2-40B4-BE49-F238E27FC236}">
                <a16:creationId xmlns:a16="http://schemas.microsoft.com/office/drawing/2014/main" id="{42BA8AF1-5870-1C40-ADB9-2FB9D5A0B0FE}"/>
              </a:ext>
            </a:extLst>
          </p:cNvPr>
          <p:cNvGrpSpPr/>
          <p:nvPr/>
        </p:nvGrpSpPr>
        <p:grpSpPr>
          <a:xfrm>
            <a:off x="2349450" y="4655352"/>
            <a:ext cx="6693993" cy="1721122"/>
            <a:chOff x="2349450" y="4655352"/>
            <a:chExt cx="6693993" cy="1721122"/>
          </a:xfrm>
        </p:grpSpPr>
        <p:sp>
          <p:nvSpPr>
            <p:cNvPr id="13" name="TextBox 12">
              <a:extLst>
                <a:ext uri="{FF2B5EF4-FFF2-40B4-BE49-F238E27FC236}">
                  <a16:creationId xmlns:a16="http://schemas.microsoft.com/office/drawing/2014/main" id="{86E9E2BD-6F4A-204C-B807-4D0E53D8A323}"/>
                </a:ext>
              </a:extLst>
            </p:cNvPr>
            <p:cNvSpPr txBox="1"/>
            <p:nvPr/>
          </p:nvSpPr>
          <p:spPr>
            <a:xfrm>
              <a:off x="7268171" y="5714549"/>
              <a:ext cx="1506552" cy="307777"/>
            </a:xfrm>
            <a:prstGeom prst="rect">
              <a:avLst/>
            </a:prstGeom>
            <a:noFill/>
          </p:spPr>
          <p:txBody>
            <a:bodyPr wrap="square" rtlCol="0">
              <a:spAutoFit/>
            </a:bodyPr>
            <a:lstStyle/>
            <a:p>
              <a:pPr algn="ctr" rtl="0"/>
              <a:r>
                <a:rPr lang="pt-BR" sz="1400" dirty="0" err="1">
                  <a:latin typeface="Amazon Ember" panose="02000000000000000000" pitchFamily="2" charset="0"/>
                  <a:ea typeface="Amazon Ember" panose="02000000000000000000" pitchFamily="2" charset="0"/>
                </a:rPr>
                <a:t>Amazon</a:t>
              </a:r>
              <a:r>
                <a:rPr lang="pt-BR" sz="1400" dirty="0">
                  <a:latin typeface="Amazon Ember" panose="02000000000000000000" pitchFamily="2" charset="0"/>
                  <a:ea typeface="Amazon Ember" panose="02000000000000000000" pitchFamily="2" charset="0"/>
                </a:rPr>
                <a:t> Aurora</a:t>
              </a:r>
            </a:p>
          </p:txBody>
        </p:sp>
        <p:pic>
          <p:nvPicPr>
            <p:cNvPr id="14" name="Graphic 13">
              <a:extLst>
                <a:ext uri="{FF2B5EF4-FFF2-40B4-BE49-F238E27FC236}">
                  <a16:creationId xmlns:a16="http://schemas.microsoft.com/office/drawing/2014/main" id="{9F75446A-1272-814E-9670-2DAF3C1E681C}"/>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665847" y="4883405"/>
              <a:ext cx="711200" cy="711200"/>
            </a:xfrm>
            <a:prstGeom prst="rect">
              <a:avLst/>
            </a:prstGeom>
          </p:spPr>
        </p:pic>
        <p:sp>
          <p:nvSpPr>
            <p:cNvPr id="15" name="TextBox 14">
              <a:extLst>
                <a:ext uri="{FF2B5EF4-FFF2-40B4-BE49-F238E27FC236}">
                  <a16:creationId xmlns:a16="http://schemas.microsoft.com/office/drawing/2014/main" id="{A18C26CA-A541-DA44-B88E-5C203EAF7113}"/>
                </a:ext>
              </a:extLst>
            </p:cNvPr>
            <p:cNvSpPr txBox="1"/>
            <p:nvPr/>
          </p:nvSpPr>
          <p:spPr>
            <a:xfrm>
              <a:off x="4966849" y="5714549"/>
              <a:ext cx="2215798" cy="307777"/>
            </a:xfrm>
            <a:prstGeom prst="rect">
              <a:avLst/>
            </a:prstGeom>
            <a:noFill/>
          </p:spPr>
          <p:txBody>
            <a:bodyPr wrap="square" rtlCol="0">
              <a:spAutoFit/>
            </a:bodyPr>
            <a:lstStyle/>
            <a:p>
              <a:pPr algn="ctr" rtl="0"/>
              <a:r>
                <a:rPr lang="pt-BR" sz="1400" dirty="0"/>
                <a:t>Trabalho do AWS DMS</a:t>
              </a:r>
            </a:p>
          </p:txBody>
        </p:sp>
        <p:pic>
          <p:nvPicPr>
            <p:cNvPr id="16" name="Graphic 15">
              <a:extLst>
                <a:ext uri="{FF2B5EF4-FFF2-40B4-BE49-F238E27FC236}">
                  <a16:creationId xmlns:a16="http://schemas.microsoft.com/office/drawing/2014/main" id="{6640F1FC-8092-A74B-BE09-06DA123AD5C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616219" y="4782532"/>
              <a:ext cx="917847" cy="917847"/>
            </a:xfrm>
            <a:prstGeom prst="rect">
              <a:avLst/>
            </a:prstGeom>
          </p:spPr>
        </p:pic>
        <p:sp>
          <p:nvSpPr>
            <p:cNvPr id="17" name="TextBox 16">
              <a:extLst>
                <a:ext uri="{FF2B5EF4-FFF2-40B4-BE49-F238E27FC236}">
                  <a16:creationId xmlns:a16="http://schemas.microsoft.com/office/drawing/2014/main" id="{46E74974-4B08-5143-9270-6E26E354E913}"/>
                </a:ext>
              </a:extLst>
            </p:cNvPr>
            <p:cNvSpPr txBox="1"/>
            <p:nvPr/>
          </p:nvSpPr>
          <p:spPr>
            <a:xfrm>
              <a:off x="2456633" y="5748529"/>
              <a:ext cx="2384308" cy="523220"/>
            </a:xfrm>
            <a:prstGeom prst="rect">
              <a:avLst/>
            </a:prstGeom>
            <a:noFill/>
          </p:spPr>
          <p:txBody>
            <a:bodyPr wrap="square" rtlCol="0">
              <a:spAutoFit/>
            </a:bodyPr>
            <a:lstStyle/>
            <a:p>
              <a:pPr algn="ctr" rtl="0"/>
              <a:r>
                <a:rPr lang="pt-BR" sz="1400" dirty="0"/>
                <a:t>Banco de dados </a:t>
              </a:r>
              <a:r>
                <a:rPr lang="pt-BR" sz="1400" dirty="0">
                  <a:latin typeface="Amazon Ember" panose="02000000000000000000" pitchFamily="2" charset="0"/>
                  <a:ea typeface="Amazon Ember" panose="02000000000000000000" pitchFamily="2" charset="0"/>
                </a:rPr>
                <a:t>MySQL </a:t>
              </a:r>
              <a:r>
                <a:rPr lang="pt-BR" sz="1400" dirty="0" smtClean="0"/>
                <a:t>na instância </a:t>
              </a:r>
              <a:r>
                <a:rPr lang="pt-BR" sz="1400" dirty="0"/>
                <a:t>do EC2</a:t>
              </a:r>
            </a:p>
          </p:txBody>
        </p:sp>
        <p:cxnSp>
          <p:nvCxnSpPr>
            <p:cNvPr id="5" name="Straight Arrow Connector 4">
              <a:extLst>
                <a:ext uri="{FF2B5EF4-FFF2-40B4-BE49-F238E27FC236}">
                  <a16:creationId xmlns:a16="http://schemas.microsoft.com/office/drawing/2014/main" id="{296E79A2-5B33-E548-85EB-FF560C7DF97F}"/>
                </a:ext>
              </a:extLst>
            </p:cNvPr>
            <p:cNvCxnSpPr>
              <a:cxnSpLocks/>
              <a:stCxn id="45" idx="3"/>
              <a:endCxn id="16" idx="1"/>
            </p:cNvCxnSpPr>
            <p:nvPr/>
          </p:nvCxnSpPr>
          <p:spPr>
            <a:xfrm>
              <a:off x="4317480" y="5241006"/>
              <a:ext cx="1298739" cy="45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ECE165-FB2C-E549-AABE-5B15FFB70851}"/>
                </a:ext>
              </a:extLst>
            </p:cNvPr>
            <p:cNvCxnSpPr>
              <a:cxnSpLocks/>
              <a:stCxn id="16" idx="3"/>
              <a:endCxn id="14" idx="1"/>
            </p:cNvCxnSpPr>
            <p:nvPr/>
          </p:nvCxnSpPr>
          <p:spPr>
            <a:xfrm flipV="1">
              <a:off x="6534066" y="5239005"/>
              <a:ext cx="1131781" cy="245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Database">
              <a:extLst>
                <a:ext uri="{FF2B5EF4-FFF2-40B4-BE49-F238E27FC236}">
                  <a16:creationId xmlns:a16="http://schemas.microsoft.com/office/drawing/2014/main" id="{C237C4CF-1D0F-0A40-8D82-5E1BF48469DB}"/>
                </a:ext>
              </a:extLst>
            </p:cNvPr>
            <p:cNvPicPr>
              <a:picLocks noChangeAspect="1"/>
            </p:cNvPicPr>
            <p:nvPr/>
          </p:nvPicPr>
          <p:blipFill>
            <a:blip r:embed="rId10">
              <a:extLst>
                <a:ext uri="{96DAC541-7B7A-43D3-8B79-37D633B846F1}">
                  <asvg:svgBlip xmlns:asvg="http://schemas.microsoft.com/office/drawing/2016/SVG/main" xmlns="" r:embed="rId16"/>
                </a:ext>
              </a:extLst>
            </a:blip>
            <a:stretch>
              <a:fillRect/>
            </a:stretch>
          </p:blipFill>
          <p:spPr>
            <a:xfrm>
              <a:off x="3450552" y="5002700"/>
              <a:ext cx="602460" cy="602460"/>
            </a:xfrm>
            <a:prstGeom prst="rect">
              <a:avLst/>
            </a:prstGeom>
          </p:spPr>
        </p:pic>
        <p:pic>
          <p:nvPicPr>
            <p:cNvPr id="44" name="Graphic 43">
              <a:extLst>
                <a:ext uri="{FF2B5EF4-FFF2-40B4-BE49-F238E27FC236}">
                  <a16:creationId xmlns:a16="http://schemas.microsoft.com/office/drawing/2014/main" id="{F04AD6AC-4853-BE44-AF8A-65AA046563BA}"/>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3167035" y="4793100"/>
              <a:ext cx="330200" cy="330200"/>
            </a:xfrm>
            <a:prstGeom prst="rect">
              <a:avLst/>
            </a:prstGeom>
          </p:spPr>
        </p:pic>
        <p:sp>
          <p:nvSpPr>
            <p:cNvPr id="45" name="Rectangle 44">
              <a:extLst>
                <a:ext uri="{FF2B5EF4-FFF2-40B4-BE49-F238E27FC236}">
                  <a16:creationId xmlns:a16="http://schemas.microsoft.com/office/drawing/2014/main" id="{81BF29F9-871F-B44F-92E9-1819B715E62A}"/>
                </a:ext>
              </a:extLst>
            </p:cNvPr>
            <p:cNvSpPr/>
            <p:nvPr/>
          </p:nvSpPr>
          <p:spPr>
            <a:xfrm>
              <a:off x="3167208" y="4782083"/>
              <a:ext cx="1150272" cy="917846"/>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100" dirty="0">
                <a:ln w="0"/>
                <a:solidFill>
                  <a:srgbClr val="D86613"/>
                </a:solidFill>
              </a:endParaRPr>
            </a:p>
          </p:txBody>
        </p:sp>
        <p:sp>
          <p:nvSpPr>
            <p:cNvPr id="53" name="Rectangle 52">
              <a:extLst>
                <a:ext uri="{FF2B5EF4-FFF2-40B4-BE49-F238E27FC236}">
                  <a16:creationId xmlns:a16="http://schemas.microsoft.com/office/drawing/2014/main" id="{B04EB853-AAD7-2641-9E82-8FE40C137340}"/>
                </a:ext>
              </a:extLst>
            </p:cNvPr>
            <p:cNvSpPr/>
            <p:nvPr/>
          </p:nvSpPr>
          <p:spPr>
            <a:xfrm>
              <a:off x="2349450" y="4655352"/>
              <a:ext cx="6693993" cy="172112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spTree>
    <p:custDataLst>
      <p:tags r:id="rId1"/>
    </p:custDataLst>
    <p:extLst>
      <p:ext uri="{BB962C8B-B14F-4D97-AF65-F5344CB8AC3E}">
        <p14:creationId xmlns:p14="http://schemas.microsoft.com/office/powerpoint/2010/main" val="256955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rtlCol="0"/>
          <a:lstStyle/>
          <a:p>
            <a:pPr rtl="0"/>
            <a:r>
              <a:rPr lang="pt-BR" sz="3600"/>
              <a:t>Bancos de dados como parte de uma arquitetura maior</a:t>
            </a:r>
          </a:p>
        </p:txBody>
      </p:sp>
      <p:grpSp>
        <p:nvGrpSpPr>
          <p:cNvPr id="3" name="Group 2" descr="enterprise architecture first shown in module 2. Most parts of the diagram remain faded out, but now the EC2 instance is connected to an RDS instance.">
            <a:extLst>
              <a:ext uri="{FF2B5EF4-FFF2-40B4-BE49-F238E27FC236}">
                <a16:creationId xmlns:a16="http://schemas.microsoft.com/office/drawing/2014/main" id="{500B5C85-F3DA-B54E-A030-B6E8384BD676}"/>
              </a:ext>
            </a:extLst>
          </p:cNvPr>
          <p:cNvGrpSpPr/>
          <p:nvPr/>
        </p:nvGrpSpPr>
        <p:grpSpPr>
          <a:xfrm>
            <a:off x="-26784" y="1160581"/>
            <a:ext cx="12137576" cy="5303520"/>
            <a:chOff x="-26784" y="1160581"/>
            <a:chExt cx="12137576" cy="5303520"/>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7914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28031" y="4881863"/>
              <a:ext cx="1470348" cy="1065560"/>
              <a:chOff x="10068989" y="2326723"/>
              <a:chExt cx="1470348" cy="1065560"/>
            </a:xfrm>
          </p:grpSpPr>
          <p:sp>
            <p:nvSpPr>
              <p:cNvPr id="169" name="TextBox 168">
                <a:extLst>
                  <a:ext uri="{FF2B5EF4-FFF2-40B4-BE49-F238E27FC236}">
                    <a16:creationId xmlns:a16="http://schemas.microsoft.com/office/drawing/2014/main" id="{6F38A0BC-6ADF-42B4-88AE-41E7FCD7E349}"/>
                  </a:ext>
                </a:extLst>
              </p:cNvPr>
              <p:cNvSpPr txBox="1"/>
              <p:nvPr/>
            </p:nvSpPr>
            <p:spPr>
              <a:xfrm>
                <a:off x="10068989" y="2745952"/>
                <a:ext cx="14703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montagem </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EFS</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1863"/>
              <a:ext cx="1280160" cy="1065560"/>
              <a:chOff x="7737727" y="2326723"/>
              <a:chExt cx="1280160" cy="1065560"/>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for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err="1"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Memcached</a:t>
                </a:r>
                <a:endPar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1863"/>
              <a:ext cx="1371600" cy="1065560"/>
              <a:chOff x="8966898" y="2326723"/>
              <a:chExt cx="1371600" cy="1065560"/>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primária </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RDS</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16903" y="4393648"/>
              <a:ext cx="457200" cy="457200"/>
            </a:xfrm>
            <a:prstGeom prst="rect">
              <a:avLst/>
            </a:prstGeom>
          </p:spPr>
        </p:pic>
        <p:grpSp>
          <p:nvGrpSpPr>
            <p:cNvPr id="194" name="Group 193">
              <a:extLst>
                <a:ext uri="{FF2B5EF4-FFF2-40B4-BE49-F238E27FC236}">
                  <a16:creationId xmlns:a16="http://schemas.microsoft.com/office/drawing/2014/main" id="{88121CBE-F1F9-40C4-9500-F46B114C3623}"/>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sp>
            <p:nvSpPr>
              <p:cNvPr id="164" name="TextBox 163">
                <a:extLst>
                  <a:ext uri="{FF2B5EF4-FFF2-40B4-BE49-F238E27FC236}">
                    <a16:creationId xmlns:a16="http://schemas.microsoft.com/office/drawing/2014/main" id="{2041AF51-162C-425A-9145-203F2B2C3254}"/>
                  </a:ext>
                </a:extLst>
              </p:cNvPr>
              <p:cNvSpPr txBox="1"/>
              <p:nvPr/>
            </p:nvSpPr>
            <p:spPr>
              <a:xfrm>
                <a:off x="6121791" y="5303451"/>
                <a:ext cx="15133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 do EC2</a:t>
                </a:r>
                <a:endPar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696228"/>
                <a:chOff x="4009780" y="2326723"/>
                <a:chExt cx="1485100" cy="696228"/>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Lst>
            </p:cNvPr>
            <p:cNvGrpSpPr/>
            <p:nvPr/>
          </p:nvGrpSpPr>
          <p:grpSpPr>
            <a:xfrm>
              <a:off x="3664032" y="3513269"/>
              <a:ext cx="1934216" cy="587297"/>
              <a:chOff x="4578430" y="3440380"/>
              <a:chExt cx="1934216" cy="587297"/>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553998"/>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85169" y="3573229"/>
              <a:ext cx="1446685" cy="520987"/>
              <a:chOff x="10197279" y="3500340"/>
              <a:chExt cx="1446685" cy="520987"/>
            </a:xfrm>
          </p:grpSpPr>
          <p:sp>
            <p:nvSpPr>
              <p:cNvPr id="54" name="TextBox 53">
                <a:extLst>
                  <a:ext uri="{FF2B5EF4-FFF2-40B4-BE49-F238E27FC236}">
                    <a16:creationId xmlns:a16="http://schemas.microsoft.com/office/drawing/2014/main" id="{A77B46F8-597C-9948-B9B5-ADF1B85BB234}"/>
                  </a:ext>
                </a:extLst>
              </p:cNvPr>
              <p:cNvSpPr txBox="1"/>
              <p:nvPr/>
            </p:nvSpPr>
            <p:spPr>
              <a:xfrm>
                <a:off x="10197279" y="3500340"/>
                <a:ext cx="10058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xmlns="" val="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xmlns="" val="1"/>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810033" y="5129858"/>
              <a:ext cx="981368" cy="1106381"/>
              <a:chOff x="1334045" y="5004598"/>
              <a:chExt cx="981368" cy="1106381"/>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xmlns="" val="1"/>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Site estático </a:t>
                </a:r>
                <a: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 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Lst>
            </p:cNvPr>
            <p:cNvGrpSpPr/>
            <p:nvPr/>
          </p:nvGrpSpPr>
          <p:grpSpPr>
            <a:xfrm>
              <a:off x="2404935" y="3034321"/>
              <a:ext cx="945433" cy="1066245"/>
              <a:chOff x="2403167" y="2961432"/>
              <a:chExt cx="945433" cy="1066245"/>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xmlns="" val="1"/>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3167" y="2961432"/>
                <a:ext cx="94543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5013934"/>
              <a:ext cx="14851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26784" y="5124107"/>
              <a:ext cx="756938" cy="750228"/>
              <a:chOff x="-26784" y="4998847"/>
              <a:chExt cx="756938" cy="750228"/>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xmlns="" val="1"/>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26784" y="5472076"/>
                <a:ext cx="7569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2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864963" y="1650561"/>
              <a:ext cx="3940228" cy="1737360"/>
              <a:chOff x="7862875" y="4381500"/>
              <a:chExt cx="3940228" cy="1737360"/>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38610" y="4884222"/>
                <a:ext cx="1313724" cy="1065560"/>
                <a:chOff x="10079568" y="2326723"/>
                <a:chExt cx="1313724" cy="1065560"/>
              </a:xfrm>
            </p:grpSpPr>
            <p:sp>
              <p:nvSpPr>
                <p:cNvPr id="254" name="TextBox 253">
                  <a:extLst>
                    <a:ext uri="{FF2B5EF4-FFF2-40B4-BE49-F238E27FC236}">
                      <a16:creationId xmlns:a16="http://schemas.microsoft.com/office/drawing/2014/main" id="{05C0ADD9-7EAE-4132-B1E7-5DD0F572297E}"/>
                    </a:ext>
                  </a:extLst>
                </p:cNvPr>
                <p:cNvSpPr txBox="1"/>
                <p:nvPr/>
              </p:nvSpPr>
              <p:spPr>
                <a:xfrm>
                  <a:off x="10079568" y="2745952"/>
                  <a:ext cx="131372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EFS</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065560"/>
                <a:chOff x="7737727" y="2326723"/>
                <a:chExt cx="1280160" cy="1065560"/>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for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err="1"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Memcached</a:t>
                  </a:r>
                  <a:endPar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065560"/>
                <a:chOff x="8891948" y="2326723"/>
                <a:chExt cx="1371600" cy="1065560"/>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em espera do Amazon RDS</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696228"/>
                <a:chOff x="5994259" y="2326723"/>
                <a:chExt cx="1513305" cy="696228"/>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xmlns="" val="1"/>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do EC2</a:t>
                  </a:r>
                  <a:endPar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696228"/>
                <a:chOff x="4009780" y="2326723"/>
                <a:chExt cx="1485100" cy="696228"/>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85354"/>
              <a:ext cx="14851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2</a:t>
              </a:r>
            </a:p>
          </p:txBody>
        </p:sp>
        <p:cxnSp>
          <p:nvCxnSpPr>
            <p:cNvPr id="277" name="Straight Arrow Connector 276">
              <a:extLst>
                <a:ext uri="{FF2B5EF4-FFF2-40B4-BE49-F238E27FC236}">
                  <a16:creationId xmlns:a16="http://schemas.microsoft.com/office/drawing/2014/main" id="{92C94CDB-CC75-44AB-B7CB-EC683A69A1D5}"/>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p:cNvCxnSpPr>
            <p:nvPr/>
          </p:nvCxnSpPr>
          <p:spPr>
            <a:xfrm>
              <a:off x="4133932" y="3865616"/>
              <a:ext cx="2515911" cy="1247206"/>
            </a:xfrm>
            <a:prstGeom prst="bentConnector3">
              <a:avLst>
                <a:gd name="adj1" fmla="val 7644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DE8A5E7-3BF6-4F49-9BA1-0FEEA8DE9D92}"/>
                </a:ext>
              </a:extLst>
            </p:cNvPr>
            <p:cNvGrpSpPr/>
            <p:nvPr/>
          </p:nvGrpSpPr>
          <p:grpSpPr>
            <a:xfrm>
              <a:off x="5836902" y="3573229"/>
              <a:ext cx="1842598" cy="520987"/>
              <a:chOff x="7073834" y="3500340"/>
              <a:chExt cx="1842598" cy="520987"/>
            </a:xfrm>
          </p:grpSpPr>
          <p:pic>
            <p:nvPicPr>
              <p:cNvPr id="44" name="Graphic 43">
                <a:extLst>
                  <a:ext uri="{FF2B5EF4-FFF2-40B4-BE49-F238E27FC236}">
                    <a16:creationId xmlns:a16="http://schemas.microsoft.com/office/drawing/2014/main" id="{12E1FA9B-0AC7-E24F-A297-6D18C85F8B3A}"/>
                  </a:ext>
                  <a:ext uri="{C183D7F6-B498-43B3-948B-1728B52AA6E4}">
                    <adec:decorative xmlns:adec="http://schemas.microsoft.com/office/drawing/2017/decorative" xmlns="" val="1"/>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7073834" y="3564127"/>
                <a:ext cx="457200" cy="457200"/>
              </a:xfrm>
              <a:prstGeom prst="rect">
                <a:avLst/>
              </a:prstGeom>
            </p:spPr>
          </p:pic>
          <p:sp>
            <p:nvSpPr>
              <p:cNvPr id="45" name="TextBox 44">
                <a:extLst>
                  <a:ext uri="{FF2B5EF4-FFF2-40B4-BE49-F238E27FC236}">
                    <a16:creationId xmlns:a16="http://schemas.microsoft.com/office/drawing/2014/main" id="{D6BFD1CA-7A75-0744-B7EF-964AE0EF6EA4}"/>
                  </a:ext>
                </a:extLst>
              </p:cNvPr>
              <p:cNvSpPr txBox="1"/>
              <p:nvPr/>
            </p:nvSpPr>
            <p:spPr>
              <a:xfrm>
                <a:off x="7544832" y="3500340"/>
                <a:ext cx="1371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grpSp>
        <p:sp>
          <p:nvSpPr>
            <p:cNvPr id="108" name="Rectangle 107">
              <a:extLst>
                <a:ext uri="{FF2B5EF4-FFF2-40B4-BE49-F238E27FC236}">
                  <a16:creationId xmlns:a16="http://schemas.microsoft.com/office/drawing/2014/main" id="{CB7E5B6A-828C-444C-B50F-37B2B4BE26EC}"/>
                </a:ext>
              </a:extLst>
            </p:cNvPr>
            <p:cNvSpPr/>
            <p:nvPr/>
          </p:nvSpPr>
          <p:spPr>
            <a:xfrm>
              <a:off x="1736835" y="1789159"/>
              <a:ext cx="1137913"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Rectangle 108">
              <a:extLst>
                <a:ext uri="{FF2B5EF4-FFF2-40B4-BE49-F238E27FC236}">
                  <a16:creationId xmlns:a16="http://schemas.microsoft.com/office/drawing/2014/main" id="{B435F044-5D83-4245-A49A-3157C3B233A9}"/>
                </a:ext>
              </a:extLst>
            </p:cNvPr>
            <p:cNvSpPr/>
            <p:nvPr/>
          </p:nvSpPr>
          <p:spPr>
            <a:xfrm>
              <a:off x="680030" y="1655384"/>
              <a:ext cx="985145"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V</a:t>
              </a:r>
            </a:p>
          </p:txBody>
        </p:sp>
        <p:sp>
          <p:nvSpPr>
            <p:cNvPr id="113" name="Rectangle 112">
              <a:extLst>
                <a:ext uri="{FF2B5EF4-FFF2-40B4-BE49-F238E27FC236}">
                  <a16:creationId xmlns:a16="http://schemas.microsoft.com/office/drawing/2014/main" id="{156BB4B7-0E4F-5844-BAB1-92CF0E35AE73}"/>
                </a:ext>
              </a:extLst>
            </p:cNvPr>
            <p:cNvSpPr/>
            <p:nvPr/>
          </p:nvSpPr>
          <p:spPr>
            <a:xfrm>
              <a:off x="171904" y="3434587"/>
              <a:ext cx="455886" cy="143857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V</a:t>
              </a:r>
            </a:p>
          </p:txBody>
        </p:sp>
        <p:sp>
          <p:nvSpPr>
            <p:cNvPr id="114" name="Rectangle 113">
              <a:extLst>
                <a:ext uri="{FF2B5EF4-FFF2-40B4-BE49-F238E27FC236}">
                  <a16:creationId xmlns:a16="http://schemas.microsoft.com/office/drawing/2014/main" id="{84FC02B8-76F9-4849-9F4B-8963A762612F}"/>
                </a:ext>
              </a:extLst>
            </p:cNvPr>
            <p:cNvSpPr/>
            <p:nvPr/>
          </p:nvSpPr>
          <p:spPr>
            <a:xfrm>
              <a:off x="2917408" y="4366356"/>
              <a:ext cx="3311033" cy="186773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6" name="Rectangle 115">
              <a:extLst>
                <a:ext uri="{FF2B5EF4-FFF2-40B4-BE49-F238E27FC236}">
                  <a16:creationId xmlns:a16="http://schemas.microsoft.com/office/drawing/2014/main" id="{9430606F-6842-5845-99B0-7835FC44362A}"/>
                </a:ext>
              </a:extLst>
            </p:cNvPr>
            <p:cNvSpPr/>
            <p:nvPr/>
          </p:nvSpPr>
          <p:spPr>
            <a:xfrm>
              <a:off x="6196135" y="4494831"/>
              <a:ext cx="1474716" cy="1052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12" name="Connector: Elbow 294">
              <a:extLst>
                <a:ext uri="{FF2B5EF4-FFF2-40B4-BE49-F238E27FC236}">
                  <a16:creationId xmlns:a16="http://schemas.microsoft.com/office/drawing/2014/main" id="{9D6D4F2E-8BB4-0246-A879-403C0F61220E}"/>
                </a:ext>
              </a:extLst>
            </p:cNvPr>
            <p:cNvCxnSpPr>
              <a:cxnSpLocks/>
            </p:cNvCxnSpPr>
            <p:nvPr/>
          </p:nvCxnSpPr>
          <p:spPr>
            <a:xfrm flipV="1">
              <a:off x="352408" y="4906512"/>
              <a:ext cx="6277113" cy="217597"/>
            </a:xfrm>
            <a:prstGeom prst="bentConnector3">
              <a:avLst>
                <a:gd name="adj1" fmla="val 56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1C0F9ECD-C7CB-0D43-8583-332613681634}"/>
                </a:ext>
              </a:extLst>
            </p:cNvPr>
            <p:cNvSpPr/>
            <p:nvPr/>
          </p:nvSpPr>
          <p:spPr>
            <a:xfrm>
              <a:off x="6243857" y="5034298"/>
              <a:ext cx="413792" cy="2808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Rectangle 117">
              <a:extLst>
                <a:ext uri="{FF2B5EF4-FFF2-40B4-BE49-F238E27FC236}">
                  <a16:creationId xmlns:a16="http://schemas.microsoft.com/office/drawing/2014/main" id="{06C5F00F-621F-1D43-8D5B-6AC0D30FD287}"/>
                </a:ext>
              </a:extLst>
            </p:cNvPr>
            <p:cNvSpPr/>
            <p:nvPr/>
          </p:nvSpPr>
          <p:spPr>
            <a:xfrm>
              <a:off x="9251094" y="4987715"/>
              <a:ext cx="413792" cy="2808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9" name="Graphic 118">
              <a:extLst>
                <a:ext uri="{FF2B5EF4-FFF2-40B4-BE49-F238E27FC236}">
                  <a16:creationId xmlns:a16="http://schemas.microsoft.com/office/drawing/2014/main" id="{AD0E0AE7-32E0-E64E-980F-9BBCB6411677}"/>
                </a:ext>
                <a:ext uri="{C183D7F6-B498-43B3-948B-1728B52AA6E4}">
                  <adec:decorative xmlns:adec="http://schemas.microsoft.com/office/drawing/2017/decorative" xmlns="" val="1"/>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6622438" y="4840103"/>
              <a:ext cx="457200" cy="457200"/>
            </a:xfrm>
            <a:prstGeom prst="rect">
              <a:avLst/>
            </a:prstGeom>
          </p:spPr>
        </p:pic>
        <p:sp>
          <p:nvSpPr>
            <p:cNvPr id="120" name="Rectangle 119">
              <a:extLst>
                <a:ext uri="{FF2B5EF4-FFF2-40B4-BE49-F238E27FC236}">
                  <a16:creationId xmlns:a16="http://schemas.microsoft.com/office/drawing/2014/main" id="{9AADB981-2CB0-AD44-876F-8CB4BD77A6CF}"/>
                </a:ext>
              </a:extLst>
            </p:cNvPr>
            <p:cNvSpPr/>
            <p:nvPr/>
          </p:nvSpPr>
          <p:spPr>
            <a:xfrm>
              <a:off x="9850694" y="4243527"/>
              <a:ext cx="1684652" cy="36439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22" name="Rectangle 121">
            <a:extLst>
              <a:ext uri="{FF2B5EF4-FFF2-40B4-BE49-F238E27FC236}">
                <a16:creationId xmlns:a16="http://schemas.microsoft.com/office/drawing/2014/main" id="{7D1860CD-FBF4-FF41-AAED-B4C78806B6F1}"/>
              </a:ext>
            </a:extLst>
          </p:cNvPr>
          <p:cNvSpPr/>
          <p:nvPr/>
        </p:nvSpPr>
        <p:spPr>
          <a:xfrm>
            <a:off x="7532858" y="4899245"/>
            <a:ext cx="1704522" cy="1357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3" name="Rectangle 122">
            <a:extLst>
              <a:ext uri="{FF2B5EF4-FFF2-40B4-BE49-F238E27FC236}">
                <a16:creationId xmlns:a16="http://schemas.microsoft.com/office/drawing/2014/main" id="{495B5E00-4FF4-6F44-874A-0A996E3F70C1}"/>
              </a:ext>
            </a:extLst>
          </p:cNvPr>
          <p:cNvSpPr/>
          <p:nvPr/>
        </p:nvSpPr>
        <p:spPr>
          <a:xfrm>
            <a:off x="10431448" y="1289084"/>
            <a:ext cx="1577336" cy="233989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4" name="Rectangle 123">
            <a:extLst>
              <a:ext uri="{FF2B5EF4-FFF2-40B4-BE49-F238E27FC236}">
                <a16:creationId xmlns:a16="http://schemas.microsoft.com/office/drawing/2014/main" id="{6B2F6753-5624-5149-9D39-7B2B4D6D5FBF}"/>
              </a:ext>
            </a:extLst>
          </p:cNvPr>
          <p:cNvSpPr/>
          <p:nvPr/>
        </p:nvSpPr>
        <p:spPr>
          <a:xfrm>
            <a:off x="2849409" y="1259704"/>
            <a:ext cx="7664606" cy="336242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092269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1764-7722-8049-BFB8-C1A734D269A8}"/>
              </a:ext>
            </a:extLst>
          </p:cNvPr>
          <p:cNvSpPr>
            <a:spLocks noGrp="1"/>
          </p:cNvSpPr>
          <p:nvPr>
            <p:ph type="title"/>
          </p:nvPr>
        </p:nvSpPr>
        <p:spPr/>
        <p:txBody>
          <a:bodyPr rtlCol="0"/>
          <a:lstStyle/>
          <a:p>
            <a:pPr rtl="0"/>
            <a:r>
              <a:rPr lang="pt-BR"/>
              <a:t>Principais recursos do AWS DMS</a:t>
            </a:r>
          </a:p>
        </p:txBody>
      </p:sp>
      <p:sp>
        <p:nvSpPr>
          <p:cNvPr id="3" name="Content Placeholder 2">
            <a:extLst>
              <a:ext uri="{FF2B5EF4-FFF2-40B4-BE49-F238E27FC236}">
                <a16:creationId xmlns:a16="http://schemas.microsoft.com/office/drawing/2014/main" id="{4DAB3F1E-947A-C243-A5B2-B5533D401EAF}"/>
              </a:ext>
            </a:extLst>
          </p:cNvPr>
          <p:cNvSpPr>
            <a:spLocks noGrp="1"/>
          </p:cNvSpPr>
          <p:nvPr>
            <p:ph idx="1"/>
          </p:nvPr>
        </p:nvSpPr>
        <p:spPr>
          <a:xfrm>
            <a:off x="356345" y="1277578"/>
            <a:ext cx="6600265" cy="4648788"/>
          </a:xfrm>
        </p:spPr>
        <p:txBody>
          <a:bodyPr rtlCol="0"/>
          <a:lstStyle/>
          <a:p>
            <a:pPr rtl="0"/>
            <a:r>
              <a:rPr lang="pt-BR" sz="2300" dirty="0"/>
              <a:t>Realize migrações únicas</a:t>
            </a:r>
            <a:endParaRPr lang="en-US" sz="2300" dirty="0"/>
          </a:p>
          <a:p>
            <a:pPr rtl="0"/>
            <a:r>
              <a:rPr lang="pt-BR" sz="2300" dirty="0"/>
              <a:t>Ou realize uma replicação contínua de dados</a:t>
            </a:r>
          </a:p>
          <a:p>
            <a:pPr lvl="1" rtl="0"/>
            <a:r>
              <a:rPr lang="pt-BR" sz="1700" dirty="0"/>
              <a:t>Exemplo: configure a replicação contínua de dados de </a:t>
            </a:r>
            <a:r>
              <a:rPr lang="pt-BR" sz="1700" dirty="0" smtClean="0"/>
              <a:t>um</a:t>
            </a:r>
            <a:r>
              <a:rPr lang="el-GR" sz="1700" dirty="0" smtClean="0"/>
              <a:t> </a:t>
            </a:r>
            <a:r>
              <a:rPr lang="pt-BR" sz="1700" dirty="0" smtClean="0"/>
              <a:t>banco </a:t>
            </a:r>
            <a:r>
              <a:rPr lang="pt-BR" sz="1700" dirty="0"/>
              <a:t>de dados </a:t>
            </a:r>
            <a:r>
              <a:rPr lang="pt-BR" sz="1700" dirty="0" err="1"/>
              <a:t>on-premises</a:t>
            </a:r>
            <a:r>
              <a:rPr lang="pt-BR" sz="1700" dirty="0"/>
              <a:t> para uma instância do RDS</a:t>
            </a:r>
          </a:p>
          <a:p>
            <a:pPr rtl="0"/>
            <a:r>
              <a:rPr lang="pt-BR" sz="2300" dirty="0">
                <a:solidFill>
                  <a:schemeClr val="accent5"/>
                </a:solidFill>
                <a:latin typeface="Amazon Ember" panose="02000000000000000000" pitchFamily="2" charset="0"/>
                <a:ea typeface="Amazon Ember" panose="02000000000000000000" pitchFamily="2" charset="0"/>
              </a:rPr>
              <a:t>A AWS </a:t>
            </a:r>
            <a:r>
              <a:rPr lang="pt-BR" sz="2300" dirty="0" err="1">
                <a:solidFill>
                  <a:schemeClr val="accent5"/>
                </a:solidFill>
                <a:latin typeface="Amazon Ember" panose="02000000000000000000" pitchFamily="2" charset="0"/>
                <a:ea typeface="Amazon Ember" panose="02000000000000000000" pitchFamily="2" charset="0"/>
              </a:rPr>
              <a:t>Schema</a:t>
            </a:r>
            <a:r>
              <a:rPr lang="pt-BR" sz="2300" dirty="0">
                <a:solidFill>
                  <a:schemeClr val="accent5"/>
                </a:solidFill>
                <a:latin typeface="Amazon Ember" panose="02000000000000000000" pitchFamily="2" charset="0"/>
                <a:ea typeface="Amazon Ember" panose="02000000000000000000" pitchFamily="2" charset="0"/>
              </a:rPr>
              <a:t> </a:t>
            </a:r>
            <a:r>
              <a:rPr lang="pt-BR" sz="2300" dirty="0" err="1">
                <a:solidFill>
                  <a:schemeClr val="accent5"/>
                </a:solidFill>
                <a:latin typeface="Amazon Ember" panose="02000000000000000000" pitchFamily="2" charset="0"/>
                <a:ea typeface="Amazon Ember" panose="02000000000000000000" pitchFamily="2" charset="0"/>
              </a:rPr>
              <a:t>Conversion</a:t>
            </a:r>
            <a:r>
              <a:rPr lang="pt-BR" sz="2300" dirty="0">
                <a:solidFill>
                  <a:schemeClr val="accent5"/>
                </a:solidFill>
                <a:latin typeface="Amazon Ember" panose="02000000000000000000" pitchFamily="2" charset="0"/>
                <a:ea typeface="Amazon Ember" panose="02000000000000000000" pitchFamily="2" charset="0"/>
              </a:rPr>
              <a:t> Tool (AWS SCT) </a:t>
            </a:r>
            <a:r>
              <a:rPr lang="pt-BR" sz="2300" dirty="0"/>
              <a:t>oferece suporte às alterações do mecanismo </a:t>
            </a:r>
            <a:r>
              <a:rPr lang="pt-BR" sz="2300" dirty="0" smtClean="0"/>
              <a:t>do banco </a:t>
            </a:r>
            <a:r>
              <a:rPr lang="pt-BR" sz="2300" dirty="0"/>
              <a:t>de dados entre a origem e o destino</a:t>
            </a:r>
          </a:p>
          <a:p>
            <a:pPr rtl="0"/>
            <a:r>
              <a:rPr lang="pt-BR" sz="2300" dirty="0"/>
              <a:t>Principais etapas de uma migração típica:</a:t>
            </a:r>
          </a:p>
          <a:p>
            <a:pPr marL="914400" lvl="1" indent="-457200" rtl="0">
              <a:buFont typeface="+mj-lt"/>
              <a:buAutoNum type="arabicPeriod"/>
            </a:pPr>
            <a:r>
              <a:rPr lang="pt-BR" sz="1700" dirty="0"/>
              <a:t>Criar um banco de dados de destino</a:t>
            </a:r>
          </a:p>
          <a:p>
            <a:pPr marL="914400" lvl="1" indent="-457200" rtl="0">
              <a:buFont typeface="+mj-lt"/>
              <a:buAutoNum type="arabicPeriod"/>
            </a:pPr>
            <a:r>
              <a:rPr lang="pt-BR" sz="1700" dirty="0"/>
              <a:t>Migrar o esquema do banco de dados</a:t>
            </a:r>
          </a:p>
          <a:p>
            <a:pPr marL="914400" lvl="1" indent="-457200" rtl="0">
              <a:buFont typeface="+mj-lt"/>
              <a:buAutoNum type="arabicPeriod"/>
            </a:pPr>
            <a:r>
              <a:rPr lang="pt-BR" sz="1700" dirty="0"/>
              <a:t>Configurar o processo de replicação de dados</a:t>
            </a:r>
          </a:p>
          <a:p>
            <a:pPr marL="914400" lvl="1" indent="-457200" rtl="0">
              <a:buFont typeface="+mj-lt"/>
              <a:buAutoNum type="arabicPeriod"/>
            </a:pPr>
            <a:r>
              <a:rPr lang="pt-BR" sz="1700" dirty="0"/>
              <a:t>Iniciar a transferência de dados e confirmar a conclusão</a:t>
            </a:r>
          </a:p>
          <a:p>
            <a:pPr marL="914400" lvl="1" indent="-457200" rtl="0">
              <a:buFont typeface="+mj-lt"/>
              <a:buAutoNum type="arabicPeriod"/>
            </a:pPr>
            <a:r>
              <a:rPr lang="pt-BR" sz="1700" dirty="0"/>
              <a:t>Transferir a produção para o novo banco de dados (</a:t>
            </a:r>
            <a:r>
              <a:rPr lang="pt-BR" sz="1700" dirty="0" smtClean="0"/>
              <a:t>para migrações </a:t>
            </a:r>
            <a:r>
              <a:rPr lang="pt-BR" sz="1700" dirty="0"/>
              <a:t>únicas)</a:t>
            </a:r>
            <a:endParaRPr lang="en-US" sz="1700" dirty="0"/>
          </a:p>
        </p:txBody>
      </p:sp>
      <p:pic>
        <p:nvPicPr>
          <p:cNvPr id="8" name="Picture 7">
            <a:extLst>
              <a:ext uri="{FF2B5EF4-FFF2-40B4-BE49-F238E27FC236}">
                <a16:creationId xmlns:a16="http://schemas.microsoft.com/office/drawing/2014/main" id="{3289FF50-AB81-8348-9D7F-B0B32D57A5D5}"/>
              </a:ext>
              <a:ext uri="{C183D7F6-B498-43B3-948B-1728B52AA6E4}">
                <adec:decorative xmlns:adec="http://schemas.microsoft.com/office/drawing/2017/decorative" xmlns="" val="1"/>
              </a:ext>
            </a:extLst>
          </p:cNvPr>
          <p:cNvPicPr>
            <a:picLocks noChangeAspect="1"/>
          </p:cNvPicPr>
          <p:nvPr/>
        </p:nvPicPr>
        <p:blipFill rotWithShape="1">
          <a:blip r:embed="rId4"/>
          <a:srcRect r="10479"/>
          <a:stretch/>
        </p:blipFill>
        <p:spPr>
          <a:xfrm>
            <a:off x="7127914" y="2138683"/>
            <a:ext cx="4826856" cy="3594591"/>
          </a:xfrm>
          <a:prstGeom prst="rect">
            <a:avLst/>
          </a:prstGeom>
        </p:spPr>
      </p:pic>
    </p:spTree>
    <p:custDataLst>
      <p:tags r:id="rId1"/>
    </p:custDataLst>
    <p:extLst>
      <p:ext uri="{BB962C8B-B14F-4D97-AF65-F5344CB8AC3E}">
        <p14:creationId xmlns:p14="http://schemas.microsoft.com/office/powerpoint/2010/main" val="3440865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099" y="365125"/>
            <a:ext cx="9325535" cy="474119"/>
          </a:xfrm>
        </p:spPr>
        <p:txBody>
          <a:bodyPr rtlCol="0">
            <a:normAutofit fontScale="90000"/>
          </a:bodyPr>
          <a:lstStyle/>
          <a:p>
            <a:pPr rtl="0"/>
            <a:r>
              <a:rPr lang="pt-BR" dirty="0"/>
              <a:t>Usar o AWS </a:t>
            </a:r>
            <a:r>
              <a:rPr lang="pt-BR" dirty="0" err="1"/>
              <a:t>Snowball</a:t>
            </a:r>
            <a:r>
              <a:rPr lang="pt-BR" dirty="0"/>
              <a:t> Edge com o AWS DMS</a:t>
            </a:r>
          </a:p>
        </p:txBody>
      </p:sp>
      <p:sp>
        <p:nvSpPr>
          <p:cNvPr id="4" name="Content Placeholder 3">
            <a:extLst>
              <a:ext uri="{FF2B5EF4-FFF2-40B4-BE49-F238E27FC236}">
                <a16:creationId xmlns:a16="http://schemas.microsoft.com/office/drawing/2014/main" id="{9F747918-9ECE-2242-BF91-F521C340392E}"/>
              </a:ext>
            </a:extLst>
          </p:cNvPr>
          <p:cNvSpPr>
            <a:spLocks noGrp="1"/>
          </p:cNvSpPr>
          <p:nvPr>
            <p:ph idx="1"/>
          </p:nvPr>
        </p:nvSpPr>
        <p:spPr>
          <a:xfrm>
            <a:off x="313559" y="1342215"/>
            <a:ext cx="10901326" cy="3247099"/>
          </a:xfrm>
        </p:spPr>
        <p:txBody>
          <a:bodyPr rtlCol="0"/>
          <a:lstStyle/>
          <a:p>
            <a:pPr marL="0" indent="0" rtl="0">
              <a:buNone/>
            </a:pPr>
            <a:r>
              <a:rPr lang="pt-BR" sz="2400">
                <a:latin typeface="+mn-lt"/>
                <a:ea typeface="Amazon Ember" panose="020B0603020204020204" pitchFamily="34" charset="0"/>
                <a:cs typeface="Amazon Ember" panose="020B0603020204020204" pitchFamily="34" charset="0"/>
              </a:rPr>
              <a:t>Quando a migração de dados não é prática:</a:t>
            </a:r>
          </a:p>
          <a:p>
            <a:pPr marL="342900" indent="-342900" rtl="0">
              <a:buClr>
                <a:schemeClr val="tx1"/>
              </a:buClr>
            </a:pPr>
            <a:r>
              <a:rPr lang="pt-BR" sz="2000"/>
              <a:t>O banco de dados é muito grande</a:t>
            </a:r>
          </a:p>
          <a:p>
            <a:pPr marL="342900" indent="-342900" rtl="0">
              <a:buClr>
                <a:schemeClr val="tx1"/>
              </a:buClr>
            </a:pPr>
            <a:r>
              <a:rPr lang="pt-BR" sz="2000"/>
              <a:t>A conexão está muito lenta</a:t>
            </a:r>
          </a:p>
          <a:p>
            <a:pPr marL="342900" indent="-342900" rtl="0">
              <a:buClr>
                <a:schemeClr val="tx1"/>
              </a:buClr>
            </a:pPr>
            <a:r>
              <a:rPr lang="pt-BR" sz="2000"/>
              <a:t>Há uma preocupação com a privacidade e a segurança</a:t>
            </a:r>
          </a:p>
          <a:p>
            <a:pPr marL="0" indent="0" rtl="0">
              <a:buClr>
                <a:schemeClr val="tx1"/>
              </a:buClr>
              <a:buNone/>
            </a:pPr>
            <a:endParaRPr lang="en-US" dirty="0"/>
          </a:p>
          <a:p>
            <a:pPr marL="0" indent="0" rtl="0">
              <a:buClr>
                <a:schemeClr val="accent2"/>
              </a:buClr>
              <a:buNone/>
            </a:pPr>
            <a:r>
              <a:rPr lang="pt-BR" sz="2400">
                <a:latin typeface="+mn-lt"/>
                <a:ea typeface="Amazon Ember" panose="020B0603020204020204" pitchFamily="34" charset="0"/>
                <a:cs typeface="Amazon Ember" panose="020B0603020204020204" pitchFamily="34" charset="0"/>
              </a:rPr>
              <a:t>Use o </a:t>
            </a:r>
            <a:r>
              <a:rPr lang="pt-BR" sz="2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Snowball Edge</a:t>
            </a:r>
          </a:p>
          <a:p>
            <a:pPr marL="342900" indent="-342900" rtl="0">
              <a:buClr>
                <a:schemeClr val="tx1"/>
              </a:buClr>
            </a:pPr>
            <a:r>
              <a:rPr lang="pt-BR" sz="2000"/>
              <a:t>Transferência multi-terabyte sem usar a Internet</a:t>
            </a:r>
            <a:endParaRPr lang="en-US" sz="2400" dirty="0"/>
          </a:p>
          <a:p>
            <a:pPr rtl="0">
              <a:buClr>
                <a:schemeClr val="accent2"/>
              </a:buClr>
            </a:pPr>
            <a:endPar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 name="Group 7" descr="An on-premises database is the source. Data is loaded on a Snowball edge via AWS SCT, then shipped. The Snowball Edge is then loaded into an S3 bucket which acts as the source for an AWS DMS migration to a target database on AWS.">
            <a:extLst>
              <a:ext uri="{FF2B5EF4-FFF2-40B4-BE49-F238E27FC236}">
                <a16:creationId xmlns:a16="http://schemas.microsoft.com/office/drawing/2014/main" id="{58CC586A-999F-C44E-B964-37EA733CD8FB}"/>
              </a:ext>
            </a:extLst>
          </p:cNvPr>
          <p:cNvGrpSpPr/>
          <p:nvPr/>
        </p:nvGrpSpPr>
        <p:grpSpPr>
          <a:xfrm>
            <a:off x="753036" y="4394739"/>
            <a:ext cx="10867350" cy="1961611"/>
            <a:chOff x="753036" y="4394739"/>
            <a:chExt cx="10867350" cy="1961611"/>
          </a:xfrm>
        </p:grpSpPr>
        <p:pic>
          <p:nvPicPr>
            <p:cNvPr id="31" name="Graphic 30" descr="Lock">
              <a:extLst>
                <a:ext uri="{FF2B5EF4-FFF2-40B4-BE49-F238E27FC236}">
                  <a16:creationId xmlns:a16="http://schemas.microsoft.com/office/drawing/2014/main" id="{B736EB16-A098-164E-B3CD-971F66B1D8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668368" y="4435088"/>
              <a:ext cx="457200" cy="457200"/>
            </a:xfrm>
            <a:prstGeom prst="rect">
              <a:avLst/>
            </a:prstGeom>
          </p:spPr>
        </p:pic>
        <p:grpSp>
          <p:nvGrpSpPr>
            <p:cNvPr id="6" name="Group 5">
              <a:extLst>
                <a:ext uri="{FF2B5EF4-FFF2-40B4-BE49-F238E27FC236}">
                  <a16:creationId xmlns:a16="http://schemas.microsoft.com/office/drawing/2014/main" id="{C10173A9-EBBD-FC4F-857F-5A0A69049282}"/>
                </a:ext>
              </a:extLst>
            </p:cNvPr>
            <p:cNvGrpSpPr/>
            <p:nvPr/>
          </p:nvGrpSpPr>
          <p:grpSpPr>
            <a:xfrm>
              <a:off x="753036" y="4394739"/>
              <a:ext cx="10867350" cy="1961611"/>
              <a:chOff x="753036" y="4394739"/>
              <a:chExt cx="10867350" cy="1961611"/>
            </a:xfrm>
          </p:grpSpPr>
          <p:sp>
            <p:nvSpPr>
              <p:cNvPr id="42" name="Rectangle 41">
                <a:extLst>
                  <a:ext uri="{FF2B5EF4-FFF2-40B4-BE49-F238E27FC236}">
                    <a16:creationId xmlns:a16="http://schemas.microsoft.com/office/drawing/2014/main" id="{C181B2C8-1A35-D240-A106-C4BC557AC2BD}"/>
                  </a:ext>
                </a:extLst>
              </p:cNvPr>
              <p:cNvSpPr/>
              <p:nvPr/>
            </p:nvSpPr>
            <p:spPr>
              <a:xfrm>
                <a:off x="8050469" y="4394739"/>
                <a:ext cx="3530997" cy="19616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grpSp>
            <p:nvGrpSpPr>
              <p:cNvPr id="5" name="Group 4">
                <a:extLst>
                  <a:ext uri="{FF2B5EF4-FFF2-40B4-BE49-F238E27FC236}">
                    <a16:creationId xmlns:a16="http://schemas.microsoft.com/office/drawing/2014/main" id="{897BEBB3-B198-FC4B-A2A3-DC42DA6F08E5}"/>
                  </a:ext>
                </a:extLst>
              </p:cNvPr>
              <p:cNvGrpSpPr/>
              <p:nvPr/>
            </p:nvGrpSpPr>
            <p:grpSpPr>
              <a:xfrm>
                <a:off x="753036" y="4394740"/>
                <a:ext cx="10867350" cy="1958640"/>
                <a:chOff x="753036" y="4394740"/>
                <a:chExt cx="10867350" cy="1958640"/>
              </a:xfrm>
            </p:grpSpPr>
            <p:pic>
              <p:nvPicPr>
                <p:cNvPr id="43" name="Graphic 42">
                  <a:extLst>
                    <a:ext uri="{FF2B5EF4-FFF2-40B4-BE49-F238E27FC236}">
                      <a16:creationId xmlns:a16="http://schemas.microsoft.com/office/drawing/2014/main" id="{B98E5F36-FB9C-E146-9C06-DCD69BBB00D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050470" y="4394740"/>
                  <a:ext cx="330200" cy="330200"/>
                </a:xfrm>
                <a:prstGeom prst="rect">
                  <a:avLst/>
                </a:prstGeom>
              </p:spPr>
            </p:pic>
            <p:grpSp>
              <p:nvGrpSpPr>
                <p:cNvPr id="3" name="Group 2">
                  <a:extLst>
                    <a:ext uri="{FF2B5EF4-FFF2-40B4-BE49-F238E27FC236}">
                      <a16:creationId xmlns:a16="http://schemas.microsoft.com/office/drawing/2014/main" id="{912CD50A-D43C-624C-B038-134292CFB636}"/>
                    </a:ext>
                  </a:extLst>
                </p:cNvPr>
                <p:cNvGrpSpPr/>
                <p:nvPr/>
              </p:nvGrpSpPr>
              <p:grpSpPr>
                <a:xfrm>
                  <a:off x="753036" y="4593646"/>
                  <a:ext cx="10867350" cy="1759734"/>
                  <a:chOff x="753036" y="4593646"/>
                  <a:chExt cx="10867350" cy="1759734"/>
                </a:xfrm>
              </p:grpSpPr>
              <p:sp>
                <p:nvSpPr>
                  <p:cNvPr id="15" name="TextBox 14">
                    <a:extLst>
                      <a:ext uri="{FF2B5EF4-FFF2-40B4-BE49-F238E27FC236}">
                        <a16:creationId xmlns:a16="http://schemas.microsoft.com/office/drawing/2014/main" id="{A6DAF73E-0DB6-004B-921A-D6066F3291F0}"/>
                      </a:ext>
                    </a:extLst>
                  </p:cNvPr>
                  <p:cNvSpPr txBox="1"/>
                  <p:nvPr/>
                </p:nvSpPr>
                <p:spPr>
                  <a:xfrm>
                    <a:off x="753036" y="5768605"/>
                    <a:ext cx="1665544" cy="584775"/>
                  </a:xfrm>
                  <a:prstGeom prst="rect">
                    <a:avLst/>
                  </a:prstGeom>
                  <a:noFill/>
                </p:spPr>
                <p:txBody>
                  <a:bodyPr wrap="square" rtlCol="0">
                    <a:spAutoFit/>
                  </a:bodyPr>
                  <a:lstStyle/>
                  <a:p>
                    <a:pPr algn="ctr" rtl="0"/>
                    <a:r>
                      <a:rPr lang="pt-BR" sz="1600" dirty="0"/>
                      <a:t> Banco de dados </a:t>
                    </a:r>
                    <a:r>
                      <a:rPr lang="pt-BR" sz="1600" dirty="0" err="1"/>
                      <a:t>on-premises</a:t>
                    </a:r>
                    <a:endParaRPr lang="pt-BR" sz="1600" dirty="0"/>
                  </a:p>
                </p:txBody>
              </p:sp>
              <p:cxnSp>
                <p:nvCxnSpPr>
                  <p:cNvPr id="16" name="Straight Arrow Connector 15">
                    <a:extLst>
                      <a:ext uri="{FF2B5EF4-FFF2-40B4-BE49-F238E27FC236}">
                        <a16:creationId xmlns:a16="http://schemas.microsoft.com/office/drawing/2014/main" id="{515C13AC-80D5-0749-B2D5-966570F7C3DB}"/>
                      </a:ext>
                    </a:extLst>
                  </p:cNvPr>
                  <p:cNvCxnSpPr>
                    <a:cxnSpLocks/>
                  </p:cNvCxnSpPr>
                  <p:nvPr/>
                </p:nvCxnSpPr>
                <p:spPr>
                  <a:xfrm>
                    <a:off x="2434575" y="5142810"/>
                    <a:ext cx="584678"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1ED505F-1FD4-9B4E-B158-5319ABBEEA5A}"/>
                      </a:ext>
                    </a:extLst>
                  </p:cNvPr>
                  <p:cNvSpPr txBox="1"/>
                  <p:nvPr/>
                </p:nvSpPr>
                <p:spPr>
                  <a:xfrm>
                    <a:off x="1171268" y="5555931"/>
                    <a:ext cx="970137" cy="338554"/>
                  </a:xfrm>
                  <a:prstGeom prst="rect">
                    <a:avLst/>
                  </a:prstGeom>
                  <a:noFill/>
                </p:spPr>
                <p:txBody>
                  <a:bodyPr wrap="none" rtlCol="0">
                    <a:spAutoFit/>
                  </a:bodyPr>
                  <a:lstStyle/>
                  <a:p>
                    <a:pPr rtl="0"/>
                    <a:r>
                      <a:rPr lang="pt-BR" sz="160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ORIGEM</a:t>
                    </a:r>
                  </a:p>
                </p:txBody>
              </p:sp>
              <p:pic>
                <p:nvPicPr>
                  <p:cNvPr id="21" name="Graphic 20" descr="Database">
                    <a:extLst>
                      <a:ext uri="{FF2B5EF4-FFF2-40B4-BE49-F238E27FC236}">
                        <a16:creationId xmlns:a16="http://schemas.microsoft.com/office/drawing/2014/main" id="{4F42B50A-471D-384E-BB49-91B22D77FF4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604714" y="4849874"/>
                    <a:ext cx="602460" cy="602460"/>
                  </a:xfrm>
                  <a:prstGeom prst="rect">
                    <a:avLst/>
                  </a:prstGeom>
                </p:spPr>
              </p:pic>
              <p:pic>
                <p:nvPicPr>
                  <p:cNvPr id="22" name="Graphic 21" descr="Building">
                    <a:extLst>
                      <a:ext uri="{FF2B5EF4-FFF2-40B4-BE49-F238E27FC236}">
                        <a16:creationId xmlns:a16="http://schemas.microsoft.com/office/drawing/2014/main" id="{511ED99A-5942-1146-8F11-256A60E5A78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7115" y="4593646"/>
                    <a:ext cx="914400" cy="914400"/>
                  </a:xfrm>
                  <a:prstGeom prst="rect">
                    <a:avLst/>
                  </a:prstGeom>
                </p:spPr>
              </p:pic>
              <p:pic>
                <p:nvPicPr>
                  <p:cNvPr id="23" name="Graphic 22">
                    <a:extLst>
                      <a:ext uri="{FF2B5EF4-FFF2-40B4-BE49-F238E27FC236}">
                        <a16:creationId xmlns:a16="http://schemas.microsoft.com/office/drawing/2014/main" id="{BCE6E103-6F22-DF4E-91CC-5058BBBD014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060202" y="4731856"/>
                    <a:ext cx="771130" cy="771130"/>
                  </a:xfrm>
                  <a:prstGeom prst="rect">
                    <a:avLst/>
                  </a:prstGeom>
                </p:spPr>
              </p:pic>
              <p:sp>
                <p:nvSpPr>
                  <p:cNvPr id="24" name="TextBox 23">
                    <a:extLst>
                      <a:ext uri="{FF2B5EF4-FFF2-40B4-BE49-F238E27FC236}">
                        <a16:creationId xmlns:a16="http://schemas.microsoft.com/office/drawing/2014/main" id="{CE09B388-B8D0-0940-8713-66DC323422B7}"/>
                      </a:ext>
                    </a:extLst>
                  </p:cNvPr>
                  <p:cNvSpPr txBox="1"/>
                  <p:nvPr/>
                </p:nvSpPr>
                <p:spPr>
                  <a:xfrm>
                    <a:off x="2661278" y="5555931"/>
                    <a:ext cx="1547005" cy="338554"/>
                  </a:xfrm>
                  <a:prstGeom prst="rect">
                    <a:avLst/>
                  </a:prstGeom>
                  <a:noFill/>
                </p:spPr>
                <p:txBody>
                  <a:bodyPr wrap="square" rtlCol="0">
                    <a:spAutoFit/>
                  </a:bodyPr>
                  <a:lstStyle/>
                  <a:p>
                    <a:pPr algn="ctr" rtl="0"/>
                    <a:r>
                      <a:rPr lang="pt-BR" sz="1600"/>
                      <a:t>AWS SCT</a:t>
                    </a:r>
                  </a:p>
                </p:txBody>
              </p:sp>
              <p:sp>
                <p:nvSpPr>
                  <p:cNvPr id="25" name="TextBox 24">
                    <a:extLst>
                      <a:ext uri="{FF2B5EF4-FFF2-40B4-BE49-F238E27FC236}">
                        <a16:creationId xmlns:a16="http://schemas.microsoft.com/office/drawing/2014/main" id="{B25A422E-8E23-7549-AC1F-2965015F3DB9}"/>
                      </a:ext>
                    </a:extLst>
                  </p:cNvPr>
                  <p:cNvSpPr txBox="1"/>
                  <p:nvPr/>
                </p:nvSpPr>
                <p:spPr>
                  <a:xfrm>
                    <a:off x="4208284" y="5555931"/>
                    <a:ext cx="1045076" cy="584775"/>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Snowball Edge</a:t>
                    </a:r>
                  </a:p>
                </p:txBody>
              </p:sp>
              <p:pic>
                <p:nvPicPr>
                  <p:cNvPr id="26" name="Picture 25">
                    <a:extLst>
                      <a:ext uri="{FF2B5EF4-FFF2-40B4-BE49-F238E27FC236}">
                        <a16:creationId xmlns:a16="http://schemas.microsoft.com/office/drawing/2014/main" id="{1F322ECA-8A55-5648-84AD-F06B96078B7F}"/>
                      </a:ext>
                      <a:ext uri="{C183D7F6-B498-43B3-948B-1728B52AA6E4}">
                        <adec:decorative xmlns:adec="http://schemas.microsoft.com/office/drawing/2017/decorative" xmlns="" val="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3092" r="20258"/>
                  <a:stretch/>
                </p:blipFill>
                <p:spPr>
                  <a:xfrm>
                    <a:off x="4421123" y="4731856"/>
                    <a:ext cx="660899" cy="872580"/>
                  </a:xfrm>
                  <a:prstGeom prst="rect">
                    <a:avLst/>
                  </a:prstGeom>
                </p:spPr>
              </p:pic>
              <p:cxnSp>
                <p:nvCxnSpPr>
                  <p:cNvPr id="27" name="Straight Arrow Connector 26">
                    <a:extLst>
                      <a:ext uri="{FF2B5EF4-FFF2-40B4-BE49-F238E27FC236}">
                        <a16:creationId xmlns:a16="http://schemas.microsoft.com/office/drawing/2014/main" id="{CAFF74D1-FB54-D543-AEE0-FF3EA40F7560}"/>
                      </a:ext>
                    </a:extLst>
                  </p:cNvPr>
                  <p:cNvCxnSpPr>
                    <a:cxnSpLocks/>
                  </p:cNvCxnSpPr>
                  <p:nvPr/>
                </p:nvCxnSpPr>
                <p:spPr>
                  <a:xfrm>
                    <a:off x="3831332" y="5142810"/>
                    <a:ext cx="584678"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297654B-D777-924D-A831-7A639435E968}"/>
                      </a:ext>
                    </a:extLst>
                  </p:cNvPr>
                  <p:cNvSpPr txBox="1"/>
                  <p:nvPr/>
                </p:nvSpPr>
                <p:spPr>
                  <a:xfrm>
                    <a:off x="6721184" y="5555931"/>
                    <a:ext cx="1148555" cy="584775"/>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Snowball Edge</a:t>
                    </a:r>
                  </a:p>
                </p:txBody>
              </p:sp>
              <p:pic>
                <p:nvPicPr>
                  <p:cNvPr id="29" name="Picture 28">
                    <a:extLst>
                      <a:ext uri="{FF2B5EF4-FFF2-40B4-BE49-F238E27FC236}">
                        <a16:creationId xmlns:a16="http://schemas.microsoft.com/office/drawing/2014/main" id="{7CADA196-5A75-F048-A1F6-C6BC8D0E366C}"/>
                      </a:ext>
                      <a:ext uri="{C183D7F6-B498-43B3-948B-1728B52AA6E4}">
                        <adec:decorative xmlns:adec="http://schemas.microsoft.com/office/drawing/2017/decorative" xmlns="" val="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3092" r="20258"/>
                  <a:stretch/>
                </p:blipFill>
                <p:spPr>
                  <a:xfrm>
                    <a:off x="7045492" y="4751178"/>
                    <a:ext cx="660899" cy="872580"/>
                  </a:xfrm>
                  <a:prstGeom prst="rect">
                    <a:avLst/>
                  </a:prstGeom>
                </p:spPr>
              </p:pic>
              <p:pic>
                <p:nvPicPr>
                  <p:cNvPr id="7" name="Graphic 6" descr="Truck">
                    <a:extLst>
                      <a:ext uri="{FF2B5EF4-FFF2-40B4-BE49-F238E27FC236}">
                        <a16:creationId xmlns:a16="http://schemas.microsoft.com/office/drawing/2014/main" id="{987BAC6C-F334-6943-B5A1-6F42A8892720}"/>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5598031" y="4663688"/>
                    <a:ext cx="914400" cy="914400"/>
                  </a:xfrm>
                  <a:prstGeom prst="rect">
                    <a:avLst/>
                  </a:prstGeom>
                </p:spPr>
              </p:pic>
              <p:sp>
                <p:nvSpPr>
                  <p:cNvPr id="30" name="TextBox 29">
                    <a:extLst>
                      <a:ext uri="{FF2B5EF4-FFF2-40B4-BE49-F238E27FC236}">
                        <a16:creationId xmlns:a16="http://schemas.microsoft.com/office/drawing/2014/main" id="{44A54129-C6F9-F843-861D-864123B79650}"/>
                      </a:ext>
                    </a:extLst>
                  </p:cNvPr>
                  <p:cNvSpPr txBox="1"/>
                  <p:nvPr/>
                </p:nvSpPr>
                <p:spPr>
                  <a:xfrm>
                    <a:off x="5467885" y="5555931"/>
                    <a:ext cx="1148555" cy="584775"/>
                  </a:xfrm>
                  <a:prstGeom prst="rect">
                    <a:avLst/>
                  </a:prstGeom>
                  <a:noFill/>
                </p:spPr>
                <p:txBody>
                  <a:bodyPr wrap="square" rtlCol="0">
                    <a:spAutoFit/>
                  </a:bodyPr>
                  <a:lstStyle/>
                  <a:p>
                    <a:pPr algn="ctr" rtl="0"/>
                    <a:r>
                      <a:rPr lang="pt-BR" sz="1600">
                        <a:ea typeface="Amazon Ember" panose="020B0603020204020204" pitchFamily="34" charset="0"/>
                        <a:cs typeface="Amazon Ember" panose="020B0603020204020204" pitchFamily="34" charset="0"/>
                      </a:rPr>
                      <a:t>Processo de envio</a:t>
                    </a:r>
                  </a:p>
                </p:txBody>
              </p:sp>
              <p:cxnSp>
                <p:nvCxnSpPr>
                  <p:cNvPr id="32" name="Straight Arrow Connector 31">
                    <a:extLst>
                      <a:ext uri="{FF2B5EF4-FFF2-40B4-BE49-F238E27FC236}">
                        <a16:creationId xmlns:a16="http://schemas.microsoft.com/office/drawing/2014/main" id="{73AA504D-6B12-484E-A5B0-75FB7A8E6A81}"/>
                      </a:ext>
                    </a:extLst>
                  </p:cNvPr>
                  <p:cNvCxnSpPr>
                    <a:cxnSpLocks/>
                    <a:endCxn id="7" idx="1"/>
                  </p:cNvCxnSpPr>
                  <p:nvPr/>
                </p:nvCxnSpPr>
                <p:spPr>
                  <a:xfrm>
                    <a:off x="5082022" y="5113518"/>
                    <a:ext cx="5160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B461B15-53EA-F34A-BF50-5F77B0841023}"/>
                      </a:ext>
                    </a:extLst>
                  </p:cNvPr>
                  <p:cNvCxnSpPr>
                    <a:cxnSpLocks/>
                  </p:cNvCxnSpPr>
                  <p:nvPr/>
                </p:nvCxnSpPr>
                <p:spPr>
                  <a:xfrm>
                    <a:off x="6546172" y="5110796"/>
                    <a:ext cx="5160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FF4CF3C0-EB87-7A48-A35C-F9BF52B93A27}"/>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8301654" y="4773212"/>
                    <a:ext cx="687923" cy="687923"/>
                  </a:xfrm>
                  <a:prstGeom prst="rect">
                    <a:avLst/>
                  </a:prstGeom>
                </p:spPr>
              </p:pic>
              <p:sp>
                <p:nvSpPr>
                  <p:cNvPr id="36" name="TextBox 35">
                    <a:extLst>
                      <a:ext uri="{FF2B5EF4-FFF2-40B4-BE49-F238E27FC236}">
                        <a16:creationId xmlns:a16="http://schemas.microsoft.com/office/drawing/2014/main" id="{268900EC-8A43-914D-A992-4E3FA18E25C7}"/>
                      </a:ext>
                    </a:extLst>
                  </p:cNvPr>
                  <p:cNvSpPr txBox="1"/>
                  <p:nvPr/>
                </p:nvSpPr>
                <p:spPr>
                  <a:xfrm>
                    <a:off x="8109406" y="5519450"/>
                    <a:ext cx="987595" cy="584775"/>
                  </a:xfrm>
                  <a:prstGeom prst="rect">
                    <a:avLst/>
                  </a:prstGeom>
                  <a:noFill/>
                </p:spPr>
                <p:txBody>
                  <a:bodyPr wrap="square" rtlCol="0">
                    <a:spAutoFit/>
                  </a:bodyPr>
                  <a:lstStyle/>
                  <a:p>
                    <a:pPr algn="ctr" rtl="0"/>
                    <a:r>
                      <a:rPr lang="pt-BR" sz="1600">
                        <a:ea typeface="Amazon Ember" panose="020B0603020204020204" pitchFamily="34" charset="0"/>
                        <a:cs typeface="Amazon Ember" panose="020B0603020204020204" pitchFamily="34" charset="0"/>
                      </a:rPr>
                      <a:t>Bucket do S3</a:t>
                    </a:r>
                  </a:p>
                </p:txBody>
              </p:sp>
              <p:cxnSp>
                <p:nvCxnSpPr>
                  <p:cNvPr id="37" name="Straight Arrow Connector 36">
                    <a:extLst>
                      <a:ext uri="{FF2B5EF4-FFF2-40B4-BE49-F238E27FC236}">
                        <a16:creationId xmlns:a16="http://schemas.microsoft.com/office/drawing/2014/main" id="{97B0EB5D-3F24-3849-BBF4-DF504C455BC1}"/>
                      </a:ext>
                    </a:extLst>
                  </p:cNvPr>
                  <p:cNvCxnSpPr>
                    <a:cxnSpLocks/>
                    <a:endCxn id="35" idx="1"/>
                  </p:cNvCxnSpPr>
                  <p:nvPr/>
                </p:nvCxnSpPr>
                <p:spPr>
                  <a:xfrm flipV="1">
                    <a:off x="7785545" y="5117174"/>
                    <a:ext cx="5161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554226E-5FC4-9941-B31E-ED6D4DCD21F1}"/>
                      </a:ext>
                    </a:extLst>
                  </p:cNvPr>
                  <p:cNvCxnSpPr>
                    <a:cxnSpLocks/>
                  </p:cNvCxnSpPr>
                  <p:nvPr/>
                </p:nvCxnSpPr>
                <p:spPr>
                  <a:xfrm flipV="1">
                    <a:off x="8989577" y="5135304"/>
                    <a:ext cx="5161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FB9A1148-6993-D94F-9238-3893C2D6DCFC}"/>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9543796" y="4791435"/>
                    <a:ext cx="660899" cy="660899"/>
                  </a:xfrm>
                  <a:prstGeom prst="rect">
                    <a:avLst/>
                  </a:prstGeom>
                </p:spPr>
              </p:pic>
              <p:sp>
                <p:nvSpPr>
                  <p:cNvPr id="41" name="TextBox 40">
                    <a:extLst>
                      <a:ext uri="{FF2B5EF4-FFF2-40B4-BE49-F238E27FC236}">
                        <a16:creationId xmlns:a16="http://schemas.microsoft.com/office/drawing/2014/main" id="{7FAC882A-06CB-1848-8169-80D178255D0B}"/>
                      </a:ext>
                    </a:extLst>
                  </p:cNvPr>
                  <p:cNvSpPr txBox="1"/>
                  <p:nvPr/>
                </p:nvSpPr>
                <p:spPr>
                  <a:xfrm>
                    <a:off x="9275206" y="5518311"/>
                    <a:ext cx="1198078" cy="338554"/>
                  </a:xfrm>
                  <a:prstGeom prst="rect">
                    <a:avLst/>
                  </a:prstGeom>
                  <a:noFill/>
                </p:spPr>
                <p:txBody>
                  <a:bodyPr wrap="square" rtlCol="0">
                    <a:spAutoFit/>
                  </a:bodyPr>
                  <a:lstStyle>
                    <a:defPPr>
                      <a:defRPr lang="en-US"/>
                    </a:defPPr>
                    <a:lvl1pPr algn="ctr">
                      <a:defRPr sz="1400">
                        <a:ea typeface="Amazon Ember" panose="020B0603020204020204" pitchFamily="34" charset="0"/>
                        <a:cs typeface="Amazon Ember" panose="020B0603020204020204" pitchFamily="34" charset="0"/>
                      </a:defRPr>
                    </a:lvl1pPr>
                  </a:lstStyle>
                  <a:p>
                    <a:pPr rtl="0"/>
                    <a:r>
                      <a:rPr lang="pt-BR" sz="1600"/>
                      <a:t>AWS DMS</a:t>
                    </a:r>
                  </a:p>
                </p:txBody>
              </p:sp>
              <p:pic>
                <p:nvPicPr>
                  <p:cNvPr id="44" name="Graphic 43">
                    <a:extLst>
                      <a:ext uri="{FF2B5EF4-FFF2-40B4-BE49-F238E27FC236}">
                        <a16:creationId xmlns:a16="http://schemas.microsoft.com/office/drawing/2014/main" id="{62E51179-CE2B-1B49-BE90-BE624623CDE7}"/>
                      </a:ext>
                      <a:ext uri="{C183D7F6-B498-43B3-948B-1728B52AA6E4}">
                        <adec:decorative xmlns:adec="http://schemas.microsoft.com/office/drawing/2017/decorative" xmlns="" val="1"/>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10657617" y="4745665"/>
                    <a:ext cx="783874" cy="783874"/>
                  </a:xfrm>
                  <a:prstGeom prst="rect">
                    <a:avLst/>
                  </a:prstGeom>
                </p:spPr>
              </p:pic>
              <p:sp>
                <p:nvSpPr>
                  <p:cNvPr id="45" name="TextBox 44">
                    <a:extLst>
                      <a:ext uri="{FF2B5EF4-FFF2-40B4-BE49-F238E27FC236}">
                        <a16:creationId xmlns:a16="http://schemas.microsoft.com/office/drawing/2014/main" id="{0377B4FF-F2AA-AD44-9BA8-2720610A4AC2}"/>
                      </a:ext>
                    </a:extLst>
                  </p:cNvPr>
                  <p:cNvSpPr txBox="1"/>
                  <p:nvPr/>
                </p:nvSpPr>
                <p:spPr>
                  <a:xfrm>
                    <a:off x="10422308" y="5527148"/>
                    <a:ext cx="1198078" cy="584775"/>
                  </a:xfrm>
                  <a:prstGeom prst="rect">
                    <a:avLst/>
                  </a:prstGeom>
                  <a:noFill/>
                </p:spPr>
                <p:txBody>
                  <a:bodyPr wrap="square" rtlCol="0">
                    <a:spAutoFit/>
                  </a:bodyPr>
                  <a:lstStyle>
                    <a:defPPr>
                      <a:defRPr lang="en-US"/>
                    </a:defPPr>
                    <a:lvl1pPr algn="ctr">
                      <a:defRPr sz="1400">
                        <a:ea typeface="Amazon Ember" panose="020B0603020204020204" pitchFamily="34" charset="0"/>
                        <a:cs typeface="Amazon Ember" panose="020B0603020204020204" pitchFamily="34" charset="0"/>
                      </a:defRPr>
                    </a:lvl1pPr>
                  </a:lstStyle>
                  <a:p>
                    <a:pPr rtl="0"/>
                    <a:r>
                      <a:rPr lang="pt-BR" sz="1600" dirty="0">
                        <a:solidFill>
                          <a:schemeClr val="accent5"/>
                        </a:solidFill>
                        <a:latin typeface="Amazon Ember" panose="02000000000000000000" pitchFamily="2" charset="0"/>
                        <a:ea typeface="Amazon Ember" panose="02000000000000000000" pitchFamily="2" charset="0"/>
                      </a:rPr>
                      <a:t>Banco de dados de </a:t>
                    </a:r>
                    <a:r>
                      <a:rPr lang="pt-BR" sz="1600" dirty="0"/>
                      <a:t>DESTINO</a:t>
                    </a:r>
                  </a:p>
                </p:txBody>
              </p:sp>
              <p:cxnSp>
                <p:nvCxnSpPr>
                  <p:cNvPr id="46" name="Straight Arrow Connector 45">
                    <a:extLst>
                      <a:ext uri="{FF2B5EF4-FFF2-40B4-BE49-F238E27FC236}">
                        <a16:creationId xmlns:a16="http://schemas.microsoft.com/office/drawing/2014/main" id="{3F97EAF3-48DC-B148-B395-270C6F70C3FC}"/>
                      </a:ext>
                    </a:extLst>
                  </p:cNvPr>
                  <p:cNvCxnSpPr>
                    <a:cxnSpLocks/>
                  </p:cNvCxnSpPr>
                  <p:nvPr/>
                </p:nvCxnSpPr>
                <p:spPr>
                  <a:xfrm flipV="1">
                    <a:off x="10215229" y="5135304"/>
                    <a:ext cx="5161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Tree>
    <p:custDataLst>
      <p:tags r:id="rId1"/>
    </p:custDataLst>
    <p:extLst>
      <p:ext uri="{BB962C8B-B14F-4D97-AF65-F5344CB8AC3E}">
        <p14:creationId xmlns:p14="http://schemas.microsoft.com/office/powerpoint/2010/main" val="3721233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662906"/>
            <a:ext cx="3856243" cy="1325563"/>
          </a:xfrm>
        </p:spPr>
        <p:txBody>
          <a:bodyPr rtlCol="0">
            <a:noAutofit/>
          </a:bodyPr>
          <a:lstStyle/>
          <a:p>
            <a:pPr rtl="0"/>
            <a:r>
              <a:rPr lang="pt-BR" sz="2800" dirty="0">
                <a:latin typeface="+mj-lt"/>
              </a:rPr>
              <a:t>Módulo 5 - Laboratório de desafio: Migrar um banco de dados para </a:t>
            </a:r>
            <a:r>
              <a:rPr lang="pt-BR" sz="2800" dirty="0" smtClean="0">
                <a:latin typeface="+mj-lt"/>
              </a:rPr>
              <a:t>o</a:t>
            </a:r>
            <a:r>
              <a:rPr lang="el-GR" sz="2800" dirty="0" smtClean="0">
                <a:latin typeface="+mj-lt"/>
              </a:rPr>
              <a:t> </a:t>
            </a:r>
            <a:r>
              <a:rPr lang="pt-BR" sz="2800" dirty="0" err="1" smtClean="0">
                <a:latin typeface="+mj-lt"/>
              </a:rPr>
              <a:t>Amazon</a:t>
            </a:r>
            <a:r>
              <a:rPr lang="pt-BR" sz="2800" dirty="0" smtClean="0">
                <a:latin typeface="+mj-lt"/>
              </a:rPr>
              <a:t> </a:t>
            </a:r>
            <a:r>
              <a:rPr lang="pt-BR" sz="2800" dirty="0">
                <a:latin typeface="+mj-lt"/>
              </a:rPr>
              <a:t>RDS</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715000" y="1662906"/>
            <a:ext cx="5767388" cy="3844925"/>
          </a:xfrm>
          <a:prstGeom prst="rect">
            <a:avLst/>
          </a:prstGeom>
        </p:spPr>
      </p:pic>
    </p:spTree>
    <p:custDataLst>
      <p:tags r:id="rId1"/>
    </p:custDataLst>
    <p:extLst>
      <p:ext uri="{BB962C8B-B14F-4D97-AF65-F5344CB8AC3E}">
        <p14:creationId xmlns:p14="http://schemas.microsoft.com/office/powerpoint/2010/main" val="1144058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9100" y="365125"/>
            <a:ext cx="8039100" cy="474119"/>
          </a:xfrm>
        </p:spPr>
        <p:txBody>
          <a:bodyPr rtlCol="0"/>
          <a:lstStyle/>
          <a:p>
            <a:pPr rtl="0"/>
            <a:r>
              <a:rPr lang="pt-BR" sz="3600" dirty="0">
                <a:latin typeface="+mn-lt"/>
                <a:ea typeface="Amazon Ember" panose="020B0603020204020204" pitchFamily="34" charset="0"/>
                <a:cs typeface="Amazon Ember" panose="020B0603020204020204" pitchFamily="34" charset="0"/>
              </a:rPr>
              <a:t>A necessidade da empresa: um banco de dados gerenciado</a:t>
            </a:r>
          </a:p>
        </p:txBody>
      </p:sp>
      <p:sp>
        <p:nvSpPr>
          <p:cNvPr id="14" name="Content Placeholder 8"/>
          <p:cNvSpPr txBox="1">
            <a:spLocks/>
          </p:cNvSpPr>
          <p:nvPr/>
        </p:nvSpPr>
        <p:spPr>
          <a:xfrm>
            <a:off x="1004047" y="1777089"/>
            <a:ext cx="4554071"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rtl="0">
              <a:buNone/>
              <a:defRPr/>
            </a:pPr>
            <a:r>
              <a:rPr lang="pt-BR" sz="2000" dirty="0">
                <a:latin typeface="+mn-lt"/>
                <a:ea typeface="Amazon Ember" panose="02000000000000000000" pitchFamily="2" charset="0"/>
              </a:rPr>
              <a:t>A manutenção do banco de dados que é executado na instância do EC2 está se tornando difícil para </a:t>
            </a:r>
            <a:r>
              <a:rPr lang="pt-BR" sz="2000" dirty="0" err="1">
                <a:latin typeface="+mn-lt"/>
                <a:ea typeface="Amazon Ember" panose="02000000000000000000" pitchFamily="2" charset="0"/>
              </a:rPr>
              <a:t>Sofía</a:t>
            </a:r>
            <a:r>
              <a:rPr lang="pt-BR" sz="2000" dirty="0">
                <a:latin typeface="+mn-lt"/>
                <a:ea typeface="Amazon Ember" panose="02000000000000000000" pitchFamily="2" charset="0"/>
              </a:rPr>
              <a:t> e Nikhil. </a:t>
            </a:r>
            <a:endParaRPr kumimoji="0" lang="en-US" sz="2000" b="0" i="0" u="none" strike="noStrike" kern="1200" cap="none" spc="0" normalizeH="0" baseline="0" noProof="0" dirty="0">
              <a:ln>
                <a:noFill/>
              </a:ln>
              <a:effectLst/>
              <a:uLnTx/>
              <a:uFillTx/>
              <a:latin typeface="+mn-lt"/>
              <a:ea typeface="Amazon Ember" panose="02000000000000000000" pitchFamily="2" charset="0"/>
            </a:endParaRPr>
          </a:p>
        </p:txBody>
      </p:sp>
      <p:pic>
        <p:nvPicPr>
          <p:cNvPr id="2" name="Picture 1" descr="photo of Sofia and Nikhil in cafe aprons in the cafe."/>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3608" y="2883159"/>
            <a:ext cx="4387637" cy="2925091"/>
          </a:xfrm>
          <a:prstGeom prst="rect">
            <a:avLst/>
          </a:prstGeom>
        </p:spPr>
      </p:pic>
      <p:pic>
        <p:nvPicPr>
          <p:cNvPr id="13" name="Picture 12" descr="photo of Olivia enjoying a coffee and desert at the cafe.">
            <a:extLst>
              <a:ext uri="{FF2B5EF4-FFF2-40B4-BE49-F238E27FC236}">
                <a16:creationId xmlns:a16="http://schemas.microsoft.com/office/drawing/2014/main" id="{DF72E9EF-0C94-BD49-AEA0-3594EC6D92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0617" y="1633111"/>
            <a:ext cx="2098166" cy="3147250"/>
          </a:xfrm>
          <a:prstGeom prst="rect">
            <a:avLst/>
          </a:prstGeom>
        </p:spPr>
      </p:pic>
      <p:sp>
        <p:nvSpPr>
          <p:cNvPr id="12" name="Content Placeholder 8">
            <a:extLst>
              <a:ext uri="{FF2B5EF4-FFF2-40B4-BE49-F238E27FC236}">
                <a16:creationId xmlns:a16="http://schemas.microsoft.com/office/drawing/2014/main" id="{5BB996F9-6D19-A643-978C-FDF6C6383FD8}"/>
              </a:ext>
            </a:extLst>
          </p:cNvPr>
          <p:cNvSpPr txBox="1">
            <a:spLocks/>
          </p:cNvSpPr>
          <p:nvPr/>
        </p:nvSpPr>
        <p:spPr>
          <a:xfrm>
            <a:off x="6428147" y="4961453"/>
            <a:ext cx="4912953"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rtl="0">
              <a:buNone/>
              <a:defRPr/>
            </a:pPr>
            <a:r>
              <a:rPr lang="pt-BR" sz="2000" dirty="0">
                <a:latin typeface="+mn-lt"/>
                <a:ea typeface="Amazon Ember" panose="02000000000000000000" pitchFamily="2" charset="0"/>
              </a:rPr>
              <a:t>Quando Olivia visitou a cafeteria recentemente, ela falou sobre os recursos do </a:t>
            </a:r>
            <a:r>
              <a:rPr lang="pt-BR" sz="2000" dirty="0" err="1">
                <a:latin typeface="+mn-lt"/>
                <a:ea typeface="Amazon Ember" panose="02000000000000000000" pitchFamily="2" charset="0"/>
              </a:rPr>
              <a:t>Amazon</a:t>
            </a:r>
            <a:r>
              <a:rPr lang="pt-BR" sz="2000" dirty="0">
                <a:latin typeface="+mn-lt"/>
                <a:ea typeface="Amazon Ember" panose="02000000000000000000" pitchFamily="2" charset="0"/>
              </a:rPr>
              <a:t> RDS.</a:t>
            </a:r>
            <a:endParaRPr lang="en-US" sz="2000" dirty="0">
              <a:latin typeface="+mn-lt"/>
              <a:ea typeface="Amazon Ember" panose="02000000000000000000" pitchFamily="2" charset="0"/>
            </a:endParaRPr>
          </a:p>
          <a:p>
            <a:pPr marL="0" lvl="0" indent="0" rtl="0">
              <a:buNone/>
              <a:defRPr/>
            </a:pPr>
            <a:r>
              <a:rPr lang="pt-BR" sz="2000" dirty="0" err="1">
                <a:latin typeface="+mn-lt"/>
                <a:ea typeface="Amazon Ember" panose="02000000000000000000" pitchFamily="2" charset="0"/>
              </a:rPr>
              <a:t>Sofía</a:t>
            </a:r>
            <a:r>
              <a:rPr lang="pt-BR" sz="2000" dirty="0">
                <a:latin typeface="+mn-lt"/>
                <a:ea typeface="Amazon Ember" panose="02000000000000000000" pitchFamily="2" charset="0"/>
              </a:rPr>
              <a:t> e Nikhil decidiram migrar o banco </a:t>
            </a:r>
            <a:r>
              <a:rPr lang="pt-BR" sz="2000" dirty="0" smtClean="0">
                <a:latin typeface="+mn-lt"/>
                <a:ea typeface="Amazon Ember" panose="02000000000000000000" pitchFamily="2" charset="0"/>
              </a:rPr>
              <a:t>de dados </a:t>
            </a:r>
            <a:r>
              <a:rPr lang="pt-BR" sz="2000" dirty="0">
                <a:latin typeface="+mn-lt"/>
                <a:ea typeface="Amazon Ember" panose="02000000000000000000" pitchFamily="2" charset="0"/>
              </a:rPr>
              <a:t>da cafeteria para o </a:t>
            </a:r>
            <a:r>
              <a:rPr lang="pt-BR" sz="2000" dirty="0" err="1">
                <a:latin typeface="+mn-lt"/>
                <a:ea typeface="Amazon Ember" panose="02000000000000000000" pitchFamily="2" charset="0"/>
              </a:rPr>
              <a:t>Amazon</a:t>
            </a:r>
            <a:r>
              <a:rPr lang="pt-BR" sz="2000" dirty="0">
                <a:latin typeface="+mn-lt"/>
                <a:ea typeface="Amazon Ember" panose="02000000000000000000" pitchFamily="2" charset="0"/>
              </a:rPr>
              <a:t> RDS.</a:t>
            </a:r>
            <a:endParaRPr kumimoji="0" lang="en-US" sz="2000" b="0" i="0" u="none" strike="noStrike" kern="1200" cap="none" spc="0" normalizeH="0" baseline="0" noProof="0" dirty="0">
              <a:ln>
                <a:noFill/>
              </a:ln>
              <a:effectLst/>
              <a:uLnTx/>
              <a:uFillTx/>
              <a:latin typeface="+mn-lt"/>
              <a:ea typeface="Amazon Ember" panose="02000000000000000000" pitchFamily="2" charset="0"/>
            </a:endParaRPr>
          </a:p>
        </p:txBody>
      </p:sp>
    </p:spTree>
    <p:custDataLst>
      <p:tags r:id="rId1"/>
    </p:custDataLst>
    <p:extLst>
      <p:ext uri="{BB962C8B-B14F-4D97-AF65-F5344CB8AC3E}">
        <p14:creationId xmlns:p14="http://schemas.microsoft.com/office/powerpoint/2010/main" val="2779299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de desafio: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457200" indent="-457200" rtl="0">
              <a:buFont typeface="+mj-lt"/>
              <a:buAutoNum type="arabicPeriod"/>
            </a:pPr>
            <a:r>
              <a:rPr lang="pt-BR" sz="3200">
                <a:latin typeface="+mn-lt"/>
              </a:rPr>
              <a:t>Criar uma instância do RDS</a:t>
            </a:r>
          </a:p>
          <a:p>
            <a:pPr marL="457200" indent="-457200" rtl="0">
              <a:buFont typeface="+mj-lt"/>
              <a:buAutoNum type="arabicPeriod"/>
            </a:pPr>
            <a:r>
              <a:rPr lang="pt-BR" sz="3200">
                <a:latin typeface="+mn-lt"/>
              </a:rPr>
              <a:t>Analisar a implantação da aplicação existente da cafeteria</a:t>
            </a:r>
          </a:p>
          <a:p>
            <a:pPr marL="457200" indent="-457200" rtl="0">
              <a:buFont typeface="+mj-lt"/>
              <a:buAutoNum type="arabicPeriod"/>
            </a:pPr>
            <a:r>
              <a:rPr lang="pt-BR" sz="3200">
                <a:latin typeface="+mn-lt"/>
              </a:rPr>
              <a:t>Trabalhar com o banco de dados na instância do EC2</a:t>
            </a:r>
          </a:p>
          <a:p>
            <a:pPr marL="457200" indent="-457200" rtl="0">
              <a:buFont typeface="+mj-lt"/>
              <a:buAutoNum type="arabicPeriod"/>
            </a:pPr>
            <a:r>
              <a:rPr lang="pt-BR" sz="3200">
                <a:latin typeface="+mn-lt"/>
              </a:rPr>
              <a:t>Trabalhar com o banco de dados do RDS</a:t>
            </a:r>
          </a:p>
          <a:p>
            <a:pPr marL="457200" indent="-457200" rtl="0">
              <a:buFont typeface="+mj-lt"/>
              <a:buAutoNum type="arabicPeriod"/>
            </a:pPr>
            <a:r>
              <a:rPr lang="pt-BR" sz="3200">
                <a:latin typeface="+mn-lt"/>
              </a:rPr>
              <a:t>Importar os dados para a instância do banco de dados RDS</a:t>
            </a:r>
          </a:p>
          <a:p>
            <a:pPr marL="457200" indent="-457200" rtl="0">
              <a:buFont typeface="+mj-lt"/>
              <a:buAutoNum type="arabicPeriod"/>
            </a:pPr>
            <a:r>
              <a:rPr lang="pt-BR" sz="3200">
                <a:latin typeface="+mn-lt"/>
              </a:rPr>
              <a:t>Conectar a aplicação da cafeteria ao novo banco de dados</a:t>
            </a:r>
          </a:p>
          <a:p>
            <a:pPr marL="457200" indent="-457200" rtl="0">
              <a:buFont typeface="+mj-lt"/>
              <a:buAutoNum type="arabicPeriod"/>
            </a:pPr>
            <a:endParaRPr lang="en-US" sz="3200" dirty="0">
              <a:latin typeface="+mn-lt"/>
            </a:endParaRPr>
          </a:p>
        </p:txBody>
      </p:sp>
    </p:spTree>
    <p:custDataLst>
      <p:tags r:id="rId1"/>
    </p:custDataLst>
    <p:extLst>
      <p:ext uri="{BB962C8B-B14F-4D97-AF65-F5344CB8AC3E}">
        <p14:creationId xmlns:p14="http://schemas.microsoft.com/office/powerpoint/2010/main" val="426821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de desafio: Produto final </a:t>
            </a:r>
          </a:p>
        </p:txBody>
      </p:sp>
      <p:sp>
        <p:nvSpPr>
          <p:cNvPr id="37" name="Rectangle 36">
            <a:extLst>
              <a:ext uri="{FF2B5EF4-FFF2-40B4-BE49-F238E27FC236}">
                <a16:creationId xmlns:a16="http://schemas.microsoft.com/office/drawing/2014/main" id="{3F7103D5-9357-6448-8F90-159B700334B1}"/>
              </a:ext>
            </a:extLst>
          </p:cNvPr>
          <p:cNvSpPr/>
          <p:nvPr/>
        </p:nvSpPr>
        <p:spPr>
          <a:xfrm>
            <a:off x="1024517" y="1196334"/>
            <a:ext cx="9383507" cy="5222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500">
                <a:solidFill>
                  <a:sysClr val="windowText" lastClr="000000"/>
                </a:solidFill>
              </a:rPr>
              <a:t>Nuvem AWS</a:t>
            </a:r>
          </a:p>
        </p:txBody>
      </p:sp>
      <p:pic>
        <p:nvPicPr>
          <p:cNvPr id="38" name="Graphic 37">
            <a:extLst>
              <a:ext uri="{FF2B5EF4-FFF2-40B4-BE49-F238E27FC236}">
                <a16:creationId xmlns:a16="http://schemas.microsoft.com/office/drawing/2014/main" id="{56341BC1-7F27-2A45-8EE2-D140EBB90EF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4516" y="1205864"/>
            <a:ext cx="330200" cy="330200"/>
          </a:xfrm>
          <a:prstGeom prst="rect">
            <a:avLst/>
          </a:prstGeom>
        </p:spPr>
      </p:pic>
      <p:sp>
        <p:nvSpPr>
          <p:cNvPr id="39" name="Rectangle 38">
            <a:extLst>
              <a:ext uri="{FF2B5EF4-FFF2-40B4-BE49-F238E27FC236}">
                <a16:creationId xmlns:a16="http://schemas.microsoft.com/office/drawing/2014/main" id="{311483BE-5977-4345-B4D5-899B055C185A}"/>
              </a:ext>
            </a:extLst>
          </p:cNvPr>
          <p:cNvSpPr/>
          <p:nvPr/>
        </p:nvSpPr>
        <p:spPr>
          <a:xfrm>
            <a:off x="1413787" y="1593639"/>
            <a:ext cx="8827163" cy="4739965"/>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500">
                <a:solidFill>
                  <a:schemeClr val="accent3"/>
                </a:solidFill>
              </a:rPr>
              <a:t>Região</a:t>
            </a:r>
            <a:endParaRPr lang="en-US" sz="1500" dirty="0">
              <a:solidFill>
                <a:schemeClr val="accent3"/>
              </a:solidFill>
            </a:endParaRPr>
          </a:p>
        </p:txBody>
      </p:sp>
      <p:pic>
        <p:nvPicPr>
          <p:cNvPr id="40" name="Graphic 39">
            <a:extLst>
              <a:ext uri="{FF2B5EF4-FFF2-40B4-BE49-F238E27FC236}">
                <a16:creationId xmlns:a16="http://schemas.microsoft.com/office/drawing/2014/main" id="{D47005EA-276F-2F4F-859E-5A1186BDD09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413789" y="1591717"/>
            <a:ext cx="330200" cy="330200"/>
          </a:xfrm>
          <a:prstGeom prst="rect">
            <a:avLst/>
          </a:prstGeom>
        </p:spPr>
      </p:pic>
      <p:sp>
        <p:nvSpPr>
          <p:cNvPr id="41" name="Rectangle 40">
            <a:extLst>
              <a:ext uri="{FF2B5EF4-FFF2-40B4-BE49-F238E27FC236}">
                <a16:creationId xmlns:a16="http://schemas.microsoft.com/office/drawing/2014/main" id="{5D984C5C-3D2E-C84D-ADFB-1A40EAA10DD6}"/>
              </a:ext>
            </a:extLst>
          </p:cNvPr>
          <p:cNvSpPr/>
          <p:nvPr/>
        </p:nvSpPr>
        <p:spPr>
          <a:xfrm>
            <a:off x="1984409" y="2760578"/>
            <a:ext cx="2517727" cy="2208894"/>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500">
                <a:solidFill>
                  <a:schemeClr val="accent5"/>
                </a:solidFill>
              </a:rPr>
              <a:t>Sub-rede pública</a:t>
            </a:r>
          </a:p>
        </p:txBody>
      </p:sp>
      <p:pic>
        <p:nvPicPr>
          <p:cNvPr id="42" name="Graphic 41">
            <a:extLst>
              <a:ext uri="{FF2B5EF4-FFF2-40B4-BE49-F238E27FC236}">
                <a16:creationId xmlns:a16="http://schemas.microsoft.com/office/drawing/2014/main" id="{2F7D736E-6AF7-8F46-AA4D-D777B98AF31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984410" y="2758219"/>
            <a:ext cx="274320" cy="274320"/>
          </a:xfrm>
          <a:prstGeom prst="rect">
            <a:avLst/>
          </a:prstGeom>
        </p:spPr>
      </p:pic>
      <p:sp>
        <p:nvSpPr>
          <p:cNvPr id="43" name="TextBox 42">
            <a:extLst>
              <a:ext uri="{FF2B5EF4-FFF2-40B4-BE49-F238E27FC236}">
                <a16:creationId xmlns:a16="http://schemas.microsoft.com/office/drawing/2014/main" id="{6F9D2FA2-88EB-3C44-9D67-C1E88F0D8E34}"/>
              </a:ext>
            </a:extLst>
          </p:cNvPr>
          <p:cNvSpPr txBox="1"/>
          <p:nvPr/>
        </p:nvSpPr>
        <p:spPr>
          <a:xfrm>
            <a:off x="1407454" y="5187433"/>
            <a:ext cx="831336" cy="553998"/>
          </a:xfrm>
          <a:prstGeom prst="rect">
            <a:avLst/>
          </a:prstGeom>
          <a:noFill/>
        </p:spPr>
        <p:txBody>
          <a:bodyPr wrap="square" rtlCol="0">
            <a:spAutoFit/>
          </a:bodyPr>
          <a:lstStyle/>
          <a:p>
            <a:pPr algn="ctr" rtl="0"/>
            <a:r>
              <a:rPr lang="pt-BR" sz="1500" dirty="0"/>
              <a:t>Função do IAM</a:t>
            </a:r>
          </a:p>
        </p:txBody>
      </p:sp>
      <p:pic>
        <p:nvPicPr>
          <p:cNvPr id="44" name="Graphic 43">
            <a:extLst>
              <a:ext uri="{FF2B5EF4-FFF2-40B4-BE49-F238E27FC236}">
                <a16:creationId xmlns:a16="http://schemas.microsoft.com/office/drawing/2014/main" id="{9ADBF148-EFB2-474B-9A52-9077D42A255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126530" y="5137950"/>
            <a:ext cx="469900" cy="469900"/>
          </a:xfrm>
          <a:prstGeom prst="rect">
            <a:avLst/>
          </a:prstGeom>
        </p:spPr>
      </p:pic>
      <p:sp>
        <p:nvSpPr>
          <p:cNvPr id="45" name="TextBox 44">
            <a:extLst>
              <a:ext uri="{FF2B5EF4-FFF2-40B4-BE49-F238E27FC236}">
                <a16:creationId xmlns:a16="http://schemas.microsoft.com/office/drawing/2014/main" id="{2DA462D5-7EB7-0B45-845C-7BC9AB90F346}"/>
              </a:ext>
            </a:extLst>
          </p:cNvPr>
          <p:cNvSpPr txBox="1"/>
          <p:nvPr/>
        </p:nvSpPr>
        <p:spPr>
          <a:xfrm>
            <a:off x="3147054" y="5454199"/>
            <a:ext cx="3631716" cy="784830"/>
          </a:xfrm>
          <a:prstGeom prst="rect">
            <a:avLst/>
          </a:prstGeom>
          <a:noFill/>
        </p:spPr>
        <p:txBody>
          <a:bodyPr wrap="square" rtlCol="0">
            <a:spAutoFit/>
          </a:bodyPr>
          <a:lstStyle/>
          <a:p>
            <a:pPr rtl="0"/>
            <a:r>
              <a:rPr lang="pt-BR" sz="1500" spc="-20" dirty="0"/>
              <a:t>Repositório de parâmetros do </a:t>
            </a:r>
            <a:r>
              <a:rPr lang="pt-BR" sz="1500" spc="-20" dirty="0" smtClean="0"/>
              <a:t>Systems Manager </a:t>
            </a:r>
            <a:r>
              <a:rPr lang="pt-BR" sz="1500" spc="-20" dirty="0"/>
              <a:t>– armazena parâmetros </a:t>
            </a:r>
            <a:r>
              <a:rPr lang="pt-BR" sz="1500" spc="-20" dirty="0" smtClean="0"/>
              <a:t>de conexão </a:t>
            </a:r>
            <a:r>
              <a:rPr lang="pt-BR" sz="1500" spc="-20" dirty="0"/>
              <a:t>do banco de dados</a:t>
            </a:r>
          </a:p>
        </p:txBody>
      </p:sp>
      <p:pic>
        <p:nvPicPr>
          <p:cNvPr id="46" name="Graphic 45">
            <a:extLst>
              <a:ext uri="{FF2B5EF4-FFF2-40B4-BE49-F238E27FC236}">
                <a16:creationId xmlns:a16="http://schemas.microsoft.com/office/drawing/2014/main" id="{9EBB256E-5441-C24F-BDF0-FEE5D13428F8}"/>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743477" y="5592085"/>
            <a:ext cx="469900" cy="469900"/>
          </a:xfrm>
          <a:prstGeom prst="rect">
            <a:avLst/>
          </a:prstGeom>
        </p:spPr>
      </p:pic>
      <p:cxnSp>
        <p:nvCxnSpPr>
          <p:cNvPr id="47" name="Straight Arrow Connector 44">
            <a:extLst>
              <a:ext uri="{FF2B5EF4-FFF2-40B4-BE49-F238E27FC236}">
                <a16:creationId xmlns:a16="http://schemas.microsoft.com/office/drawing/2014/main" id="{80CD630E-CC86-0949-A002-FAD872E6BA09}"/>
              </a:ext>
            </a:extLst>
          </p:cNvPr>
          <p:cNvCxnSpPr>
            <a:cxnSpLocks/>
            <a:endCxn id="46" idx="1"/>
          </p:cNvCxnSpPr>
          <p:nvPr/>
        </p:nvCxnSpPr>
        <p:spPr>
          <a:xfrm rot="16200000" flipH="1">
            <a:off x="2055690" y="5139248"/>
            <a:ext cx="1005362" cy="370212"/>
          </a:xfrm>
          <a:prstGeom prst="bentConnector2">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2A76C9C-681E-5F43-8E9C-38BDBC73721F}"/>
              </a:ext>
            </a:extLst>
          </p:cNvPr>
          <p:cNvSpPr/>
          <p:nvPr/>
        </p:nvSpPr>
        <p:spPr>
          <a:xfrm>
            <a:off x="4794972" y="2758218"/>
            <a:ext cx="2150233" cy="223128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500">
                <a:solidFill>
                  <a:schemeClr val="accent3"/>
                </a:solidFill>
              </a:rPr>
              <a:t>Sub-rede privada 1</a:t>
            </a:r>
          </a:p>
        </p:txBody>
      </p:sp>
      <p:pic>
        <p:nvPicPr>
          <p:cNvPr id="49" name="Graphic 48">
            <a:extLst>
              <a:ext uri="{FF2B5EF4-FFF2-40B4-BE49-F238E27FC236}">
                <a16:creationId xmlns:a16="http://schemas.microsoft.com/office/drawing/2014/main" id="{8F08C006-62B6-0247-81FF-E8BEEBDB3C5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794971" y="2758219"/>
            <a:ext cx="274320" cy="274320"/>
          </a:xfrm>
          <a:prstGeom prst="rect">
            <a:avLst/>
          </a:prstGeom>
        </p:spPr>
      </p:pic>
      <p:sp>
        <p:nvSpPr>
          <p:cNvPr id="50" name="Rectangle 49">
            <a:extLst>
              <a:ext uri="{FF2B5EF4-FFF2-40B4-BE49-F238E27FC236}">
                <a16:creationId xmlns:a16="http://schemas.microsoft.com/office/drawing/2014/main" id="{33150FD2-CC14-D14B-890A-A4C2B6B1375E}"/>
              </a:ext>
            </a:extLst>
          </p:cNvPr>
          <p:cNvSpPr/>
          <p:nvPr/>
        </p:nvSpPr>
        <p:spPr>
          <a:xfrm>
            <a:off x="7264368" y="2758218"/>
            <a:ext cx="2201602" cy="221125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500" dirty="0" err="1">
                <a:solidFill>
                  <a:schemeClr val="accent3"/>
                </a:solidFill>
              </a:rPr>
              <a:t>Sub-rede</a:t>
            </a:r>
            <a:r>
              <a:rPr lang="pt-BR" sz="1500" dirty="0">
                <a:solidFill>
                  <a:schemeClr val="accent3"/>
                </a:solidFill>
              </a:rPr>
              <a:t> privada 2</a:t>
            </a:r>
          </a:p>
        </p:txBody>
      </p:sp>
      <p:pic>
        <p:nvPicPr>
          <p:cNvPr id="51" name="Graphic 50">
            <a:extLst>
              <a:ext uri="{FF2B5EF4-FFF2-40B4-BE49-F238E27FC236}">
                <a16:creationId xmlns:a16="http://schemas.microsoft.com/office/drawing/2014/main" id="{A0233679-792C-C14E-B1BA-149C37132F82}"/>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284797" y="2755860"/>
            <a:ext cx="274320" cy="274320"/>
          </a:xfrm>
          <a:prstGeom prst="rect">
            <a:avLst/>
          </a:prstGeom>
        </p:spPr>
      </p:pic>
      <p:pic>
        <p:nvPicPr>
          <p:cNvPr id="52" name="Graphic 51">
            <a:extLst>
              <a:ext uri="{FF2B5EF4-FFF2-40B4-BE49-F238E27FC236}">
                <a16:creationId xmlns:a16="http://schemas.microsoft.com/office/drawing/2014/main" id="{96368F79-7639-114A-BFAB-9A4BDB785F63}"/>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220080" y="3131407"/>
            <a:ext cx="330200" cy="330200"/>
          </a:xfrm>
          <a:prstGeom prst="rect">
            <a:avLst/>
          </a:prstGeom>
        </p:spPr>
      </p:pic>
      <p:sp>
        <p:nvSpPr>
          <p:cNvPr id="53" name="Rectangle 52">
            <a:extLst>
              <a:ext uri="{FF2B5EF4-FFF2-40B4-BE49-F238E27FC236}">
                <a16:creationId xmlns:a16="http://schemas.microsoft.com/office/drawing/2014/main" id="{F7CB3255-C985-BF4E-B7DB-763800F80B1B}"/>
              </a:ext>
            </a:extLst>
          </p:cNvPr>
          <p:cNvSpPr/>
          <p:nvPr/>
        </p:nvSpPr>
        <p:spPr>
          <a:xfrm>
            <a:off x="2220079" y="3142202"/>
            <a:ext cx="2095668" cy="1679472"/>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500">
                <a:ln w="0"/>
                <a:solidFill>
                  <a:srgbClr val="D86613"/>
                </a:solidFill>
              </a:rPr>
              <a:t>Instância do EC2</a:t>
            </a:r>
          </a:p>
        </p:txBody>
      </p:sp>
      <p:sp>
        <p:nvSpPr>
          <p:cNvPr id="54" name="TextBox 53">
            <a:extLst>
              <a:ext uri="{FF2B5EF4-FFF2-40B4-BE49-F238E27FC236}">
                <a16:creationId xmlns:a16="http://schemas.microsoft.com/office/drawing/2014/main" id="{A38E5DB9-1AC0-9441-A131-6E07C41AC90B}"/>
              </a:ext>
            </a:extLst>
          </p:cNvPr>
          <p:cNvSpPr txBox="1"/>
          <p:nvPr/>
        </p:nvSpPr>
        <p:spPr>
          <a:xfrm>
            <a:off x="2273294" y="3465899"/>
            <a:ext cx="2018501" cy="1246495"/>
          </a:xfrm>
          <a:prstGeom prst="rect">
            <a:avLst/>
          </a:prstGeom>
          <a:noFill/>
        </p:spPr>
        <p:txBody>
          <a:bodyPr wrap="none" rtlCol="0">
            <a:spAutoFit/>
          </a:bodyPr>
          <a:lstStyle/>
          <a:p>
            <a:pPr rtl="0"/>
            <a:r>
              <a:rPr lang="pt-BR" sz="1500" dirty="0" err="1"/>
              <a:t>Amazon</a:t>
            </a:r>
            <a:r>
              <a:rPr lang="pt-BR" sz="1500" dirty="0"/>
              <a:t> Linux 2</a:t>
            </a:r>
          </a:p>
          <a:p>
            <a:pPr rtl="0"/>
            <a:r>
              <a:rPr lang="pt-BR" sz="1500" dirty="0"/>
              <a:t>Servidor Web Apache</a:t>
            </a:r>
          </a:p>
          <a:p>
            <a:pPr rtl="0"/>
            <a:r>
              <a:rPr lang="pt-BR" sz="1500" strike="sngStrike" dirty="0" err="1"/>
              <a:t>MariaDB</a:t>
            </a:r>
            <a:r>
              <a:rPr lang="pt-BR" sz="1500" dirty="0"/>
              <a:t> </a:t>
            </a:r>
          </a:p>
          <a:p>
            <a:pPr rtl="0"/>
            <a:r>
              <a:rPr lang="pt-BR" sz="1500" dirty="0"/>
              <a:t>PHP</a:t>
            </a:r>
          </a:p>
          <a:p>
            <a:pPr rtl="0"/>
            <a:r>
              <a:rPr lang="pt-BR" sz="1500" dirty="0"/>
              <a:t>Aplicação da cafeteria</a:t>
            </a:r>
          </a:p>
        </p:txBody>
      </p:sp>
      <p:sp>
        <p:nvSpPr>
          <p:cNvPr id="55" name="Rectangle 54">
            <a:extLst>
              <a:ext uri="{FF2B5EF4-FFF2-40B4-BE49-F238E27FC236}">
                <a16:creationId xmlns:a16="http://schemas.microsoft.com/office/drawing/2014/main" id="{8D2832A5-2D5E-BC49-8AC0-96872091967A}"/>
              </a:ext>
            </a:extLst>
          </p:cNvPr>
          <p:cNvSpPr/>
          <p:nvPr/>
        </p:nvSpPr>
        <p:spPr>
          <a:xfrm>
            <a:off x="1911416" y="1968521"/>
            <a:ext cx="5161230" cy="3165931"/>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500">
                <a:solidFill>
                  <a:schemeClr val="accent3"/>
                </a:solidFill>
              </a:rPr>
              <a:t>Zona de disponibilidade 1</a:t>
            </a:r>
          </a:p>
        </p:txBody>
      </p:sp>
      <p:sp>
        <p:nvSpPr>
          <p:cNvPr id="56" name="Rectangle 55">
            <a:extLst>
              <a:ext uri="{FF2B5EF4-FFF2-40B4-BE49-F238E27FC236}">
                <a16:creationId xmlns:a16="http://schemas.microsoft.com/office/drawing/2014/main" id="{67328027-276F-E24F-9C22-53364AB9EFCE}"/>
              </a:ext>
            </a:extLst>
          </p:cNvPr>
          <p:cNvSpPr/>
          <p:nvPr/>
        </p:nvSpPr>
        <p:spPr>
          <a:xfrm>
            <a:off x="7196843" y="1968522"/>
            <a:ext cx="2348372" cy="316592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500" dirty="0">
                <a:solidFill>
                  <a:schemeClr val="accent3"/>
                </a:solidFill>
              </a:rPr>
              <a:t>Zona de disponibilidade 2</a:t>
            </a:r>
          </a:p>
        </p:txBody>
      </p:sp>
      <p:sp>
        <p:nvSpPr>
          <p:cNvPr id="57" name="Rectangle 56">
            <a:extLst>
              <a:ext uri="{FF2B5EF4-FFF2-40B4-BE49-F238E27FC236}">
                <a16:creationId xmlns:a16="http://schemas.microsoft.com/office/drawing/2014/main" id="{F5037B92-6B89-5A49-9BF9-62CF4002507A}"/>
              </a:ext>
            </a:extLst>
          </p:cNvPr>
          <p:cNvSpPr/>
          <p:nvPr/>
        </p:nvSpPr>
        <p:spPr>
          <a:xfrm>
            <a:off x="1573659" y="2329060"/>
            <a:ext cx="8124134" cy="273835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500">
                <a:ln w="0"/>
                <a:solidFill>
                  <a:schemeClr val="accent5"/>
                </a:solidFill>
              </a:rPr>
              <a:t>VPC</a:t>
            </a:r>
            <a:endParaRPr lang="en-US" sz="1500" dirty="0">
              <a:ln w="0"/>
              <a:solidFill>
                <a:schemeClr val="accent5"/>
              </a:solidFill>
            </a:endParaRPr>
          </a:p>
        </p:txBody>
      </p:sp>
      <p:pic>
        <p:nvPicPr>
          <p:cNvPr id="58" name="Graphic 57">
            <a:extLst>
              <a:ext uri="{FF2B5EF4-FFF2-40B4-BE49-F238E27FC236}">
                <a16:creationId xmlns:a16="http://schemas.microsoft.com/office/drawing/2014/main" id="{D5920152-DDC8-2849-BB23-99B2E19FF94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573659" y="2329060"/>
            <a:ext cx="277535" cy="277535"/>
          </a:xfrm>
          <a:prstGeom prst="rect">
            <a:avLst/>
          </a:prstGeom>
        </p:spPr>
      </p:pic>
      <p:sp>
        <p:nvSpPr>
          <p:cNvPr id="59" name="TextBox 58">
            <a:extLst>
              <a:ext uri="{FF2B5EF4-FFF2-40B4-BE49-F238E27FC236}">
                <a16:creationId xmlns:a16="http://schemas.microsoft.com/office/drawing/2014/main" id="{90A16FA5-C351-EA40-8259-2D6D0B7CEAFA}"/>
              </a:ext>
            </a:extLst>
          </p:cNvPr>
          <p:cNvSpPr txBox="1"/>
          <p:nvPr/>
        </p:nvSpPr>
        <p:spPr>
          <a:xfrm>
            <a:off x="5221796" y="3858762"/>
            <a:ext cx="1193085" cy="784830"/>
          </a:xfrm>
          <a:prstGeom prst="rect">
            <a:avLst/>
          </a:prstGeom>
          <a:noFill/>
        </p:spPr>
        <p:txBody>
          <a:bodyPr wrap="square" rtlCol="0">
            <a:spAutoFit/>
          </a:bodyPr>
          <a:lstStyle/>
          <a:p>
            <a:pPr algn="ctr" rtl="0"/>
            <a:r>
              <a:rPr lang="pt-BR" sz="1500" dirty="0"/>
              <a:t>Instância </a:t>
            </a:r>
            <a:r>
              <a:rPr lang="pt-BR" sz="1500" dirty="0" err="1"/>
              <a:t>MariaDB</a:t>
            </a:r>
            <a:r>
              <a:rPr lang="pt-BR" sz="1500" dirty="0"/>
              <a:t> </a:t>
            </a:r>
            <a:r>
              <a:rPr lang="pt-BR" sz="1500" dirty="0" smtClean="0"/>
              <a:t>do</a:t>
            </a:r>
            <a:r>
              <a:rPr lang="el-GR" sz="1500" dirty="0" smtClean="0"/>
              <a:t> </a:t>
            </a:r>
            <a:r>
              <a:rPr lang="pt-BR" sz="1500" dirty="0" smtClean="0"/>
              <a:t>RDS</a:t>
            </a:r>
            <a:endParaRPr lang="pt-BR" sz="1500" dirty="0"/>
          </a:p>
        </p:txBody>
      </p:sp>
      <p:pic>
        <p:nvPicPr>
          <p:cNvPr id="60" name="Graphic 59">
            <a:extLst>
              <a:ext uri="{FF2B5EF4-FFF2-40B4-BE49-F238E27FC236}">
                <a16:creationId xmlns:a16="http://schemas.microsoft.com/office/drawing/2014/main" id="{EDD0A508-C9A3-8E45-9BC2-55BB3A9F4952}"/>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5583389" y="3260887"/>
            <a:ext cx="469900" cy="469900"/>
          </a:xfrm>
          <a:prstGeom prst="rect">
            <a:avLst/>
          </a:prstGeom>
        </p:spPr>
      </p:pic>
      <p:cxnSp>
        <p:nvCxnSpPr>
          <p:cNvPr id="61" name="Straight Arrow Connector 44">
            <a:extLst>
              <a:ext uri="{FF2B5EF4-FFF2-40B4-BE49-F238E27FC236}">
                <a16:creationId xmlns:a16="http://schemas.microsoft.com/office/drawing/2014/main" id="{7DAEBCA0-1780-6647-A541-FD4D1C98F874}"/>
              </a:ext>
            </a:extLst>
          </p:cNvPr>
          <p:cNvCxnSpPr>
            <a:cxnSpLocks/>
            <a:stCxn id="60" idx="1"/>
          </p:cNvCxnSpPr>
          <p:nvPr/>
        </p:nvCxnSpPr>
        <p:spPr>
          <a:xfrm rot="10800000" flipV="1">
            <a:off x="4315747" y="3495836"/>
            <a:ext cx="1267642" cy="1"/>
          </a:xfrm>
          <a:prstGeom prst="bentConnector3">
            <a:avLst>
              <a:gd name="adj1" fmla="val 50000"/>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3D82A7E-CF34-8442-931C-10D93F6E2296}"/>
              </a:ext>
            </a:extLst>
          </p:cNvPr>
          <p:cNvSpPr txBox="1"/>
          <p:nvPr/>
        </p:nvSpPr>
        <p:spPr>
          <a:xfrm>
            <a:off x="4495106" y="3225300"/>
            <a:ext cx="1088281" cy="553998"/>
          </a:xfrm>
          <a:prstGeom prst="rect">
            <a:avLst/>
          </a:prstGeom>
          <a:noFill/>
        </p:spPr>
        <p:txBody>
          <a:bodyPr wrap="square" rtlCol="0">
            <a:spAutoFit/>
          </a:bodyPr>
          <a:lstStyle/>
          <a:p>
            <a:pPr rtl="0"/>
            <a:r>
              <a:rPr lang="pt-BR" sz="1500" dirty="0"/>
              <a:t>Porta TCP 3306</a:t>
            </a:r>
          </a:p>
        </p:txBody>
      </p:sp>
      <p:pic>
        <p:nvPicPr>
          <p:cNvPr id="63" name="Graphic 62">
            <a:extLst>
              <a:ext uri="{FF2B5EF4-FFF2-40B4-BE49-F238E27FC236}">
                <a16:creationId xmlns:a16="http://schemas.microsoft.com/office/drawing/2014/main" id="{37A188F3-AD99-1540-995A-0AED9E9058B2}"/>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6701438" y="5587864"/>
            <a:ext cx="417968" cy="417968"/>
          </a:xfrm>
          <a:prstGeom prst="rect">
            <a:avLst/>
          </a:prstGeom>
        </p:spPr>
      </p:pic>
      <p:sp>
        <p:nvSpPr>
          <p:cNvPr id="64" name="TextBox 63">
            <a:extLst>
              <a:ext uri="{FF2B5EF4-FFF2-40B4-BE49-F238E27FC236}">
                <a16:creationId xmlns:a16="http://schemas.microsoft.com/office/drawing/2014/main" id="{F97734D0-D550-E64B-9A82-C31E6C8EFA27}"/>
              </a:ext>
            </a:extLst>
          </p:cNvPr>
          <p:cNvSpPr txBox="1"/>
          <p:nvPr/>
        </p:nvSpPr>
        <p:spPr>
          <a:xfrm>
            <a:off x="7162691" y="5290676"/>
            <a:ext cx="3611370" cy="1015663"/>
          </a:xfrm>
          <a:prstGeom prst="rect">
            <a:avLst/>
          </a:prstGeom>
          <a:noFill/>
        </p:spPr>
        <p:txBody>
          <a:bodyPr wrap="square" rtlCol="0">
            <a:spAutoFit/>
          </a:bodyPr>
          <a:lstStyle/>
          <a:p>
            <a:pPr rtl="0"/>
            <a:r>
              <a:rPr lang="pt-BR" sz="1500" spc="-20" dirty="0"/>
              <a:t>Gerenciador de sessões </a:t>
            </a:r>
            <a:r>
              <a:rPr lang="pt-BR" sz="1500" spc="-20" dirty="0" smtClean="0"/>
              <a:t/>
            </a:r>
            <a:br>
              <a:rPr lang="pt-BR" sz="1500" spc="-20" dirty="0" smtClean="0"/>
            </a:br>
            <a:r>
              <a:rPr lang="pt-BR" sz="1500" spc="-20" dirty="0" smtClean="0"/>
              <a:t>do Systems </a:t>
            </a:r>
            <a:r>
              <a:rPr lang="pt-BR" sz="1500" spc="-20" dirty="0"/>
              <a:t>Manager – </a:t>
            </a:r>
            <a:r>
              <a:rPr lang="en-US" sz="1500" spc="-20" dirty="0"/>
              <a:t/>
            </a:r>
            <a:br>
              <a:rPr lang="en-US" sz="1500" spc="-20" dirty="0"/>
            </a:br>
            <a:r>
              <a:rPr lang="pt-BR" sz="1500" spc="-20" dirty="0"/>
              <a:t>terminal no acesso do </a:t>
            </a:r>
            <a:r>
              <a:rPr lang="pt-BR" sz="1500" spc="-20" dirty="0" smtClean="0"/>
              <a:t>navegador </a:t>
            </a:r>
          </a:p>
          <a:p>
            <a:pPr rtl="0"/>
            <a:r>
              <a:rPr lang="pt-BR" sz="1500" spc="-20" dirty="0" smtClean="0"/>
              <a:t>à </a:t>
            </a:r>
            <a:r>
              <a:rPr lang="pt-BR" sz="1500" spc="-20" dirty="0"/>
              <a:t>instância do EC2</a:t>
            </a:r>
          </a:p>
        </p:txBody>
      </p:sp>
      <p:cxnSp>
        <p:nvCxnSpPr>
          <p:cNvPr id="65" name="Straight Arrow Connector 44">
            <a:extLst>
              <a:ext uri="{FF2B5EF4-FFF2-40B4-BE49-F238E27FC236}">
                <a16:creationId xmlns:a16="http://schemas.microsoft.com/office/drawing/2014/main" id="{3E116A72-2846-0147-9740-E8365B66EE70}"/>
              </a:ext>
            </a:extLst>
          </p:cNvPr>
          <p:cNvCxnSpPr>
            <a:cxnSpLocks/>
            <a:stCxn id="53" idx="2"/>
            <a:endCxn id="63" idx="0"/>
          </p:cNvCxnSpPr>
          <p:nvPr/>
        </p:nvCxnSpPr>
        <p:spPr>
          <a:xfrm rot="16200000" flipH="1">
            <a:off x="4706072" y="3383514"/>
            <a:ext cx="766190" cy="3642509"/>
          </a:xfrm>
          <a:prstGeom prst="bentConnector3">
            <a:avLst>
              <a:gd name="adj1" fmla="val 76911"/>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A2B4769-D50D-FB4C-944C-E462DBD42F40}"/>
              </a:ext>
            </a:extLst>
          </p:cNvPr>
          <p:cNvPicPr>
            <a:picLocks noChangeAspect="1"/>
          </p:cNvPicPr>
          <p:nvPr/>
        </p:nvPicPr>
        <p:blipFill>
          <a:blip r:embed="rId24"/>
          <a:stretch>
            <a:fillRect/>
          </a:stretch>
        </p:blipFill>
        <p:spPr>
          <a:xfrm>
            <a:off x="10497565" y="5526317"/>
            <a:ext cx="737813" cy="541063"/>
          </a:xfrm>
          <a:prstGeom prst="rect">
            <a:avLst/>
          </a:prstGeom>
        </p:spPr>
      </p:pic>
      <p:pic>
        <p:nvPicPr>
          <p:cNvPr id="67" name="Graphic 66">
            <a:extLst>
              <a:ext uri="{FF2B5EF4-FFF2-40B4-BE49-F238E27FC236}">
                <a16:creationId xmlns:a16="http://schemas.microsoft.com/office/drawing/2014/main" id="{AE8DE935-ADB3-C04D-8249-DDDE7E9B2149}"/>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1310301" y="5399798"/>
            <a:ext cx="469900" cy="469900"/>
          </a:xfrm>
          <a:prstGeom prst="rect">
            <a:avLst/>
          </a:prstGeom>
        </p:spPr>
      </p:pic>
      <p:cxnSp>
        <p:nvCxnSpPr>
          <p:cNvPr id="68" name="Straight Arrow Connector 44">
            <a:extLst>
              <a:ext uri="{FF2B5EF4-FFF2-40B4-BE49-F238E27FC236}">
                <a16:creationId xmlns:a16="http://schemas.microsoft.com/office/drawing/2014/main" id="{C3A783FF-C5F0-9347-93E8-9A770617F993}"/>
              </a:ext>
            </a:extLst>
          </p:cNvPr>
          <p:cNvCxnSpPr>
            <a:cxnSpLocks/>
            <a:stCxn id="66" idx="1"/>
            <a:endCxn id="63" idx="3"/>
          </p:cNvCxnSpPr>
          <p:nvPr/>
        </p:nvCxnSpPr>
        <p:spPr>
          <a:xfrm rot="10800000">
            <a:off x="7119407" y="5796849"/>
            <a:ext cx="3378159" cy="1"/>
          </a:xfrm>
          <a:prstGeom prst="bentConnector3">
            <a:avLst>
              <a:gd name="adj1" fmla="val 50000"/>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78639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rtlCol="0"/>
          <a:lstStyle/>
          <a:p>
            <a:pPr rtl="0"/>
            <a:r>
              <a:rPr lang="pt-BR" dirty="0">
                <a:solidFill>
                  <a:srgbClr val="FFFFFF"/>
                </a:solidFill>
                <a:ea typeface="Amazon Ember" panose="02000000000000000000" pitchFamily="2" charset="0"/>
              </a:rPr>
              <a:t>Iniciar o Módulo 5 – Laboratório de desafio: Migrar </a:t>
            </a:r>
            <a:r>
              <a:rPr lang="pt-BR" dirty="0" smtClean="0">
                <a:solidFill>
                  <a:srgbClr val="FFFFFF"/>
                </a:solidFill>
                <a:ea typeface="Amazon Ember" panose="02000000000000000000" pitchFamily="2" charset="0"/>
              </a:rPr>
              <a:t>um banco </a:t>
            </a:r>
            <a:r>
              <a:rPr lang="pt-BR" dirty="0">
                <a:solidFill>
                  <a:srgbClr val="FFFFFF"/>
                </a:solidFill>
                <a:ea typeface="Amazon Ember" panose="02000000000000000000" pitchFamily="2" charset="0"/>
              </a:rPr>
              <a:t>de dados para o </a:t>
            </a:r>
            <a:r>
              <a:rPr lang="pt-BR" dirty="0" err="1">
                <a:solidFill>
                  <a:srgbClr val="FFFFFF"/>
                </a:solidFill>
                <a:ea typeface="Amazon Ember" panose="02000000000000000000" pitchFamily="2" charset="0"/>
              </a:rPr>
              <a:t>Amazon</a:t>
            </a:r>
            <a:r>
              <a:rPr lang="pt-BR" dirty="0">
                <a:solidFill>
                  <a:srgbClr val="FFFFFF"/>
                </a:solidFill>
                <a:ea typeface="Amazon Ember" panose="02000000000000000000" pitchFamily="2" charset="0"/>
              </a:rPr>
              <a:t> RDS</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19" y="1225074"/>
            <a:ext cx="2929517"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80 minutos</a:t>
            </a:r>
          </a:p>
        </p:txBody>
      </p:sp>
    </p:spTree>
    <p:custDataLst>
      <p:tags r:id="rId1"/>
    </p:custDataLst>
    <p:extLst>
      <p:ext uri="{BB962C8B-B14F-4D97-AF65-F5344CB8AC3E}">
        <p14:creationId xmlns:p14="http://schemas.microsoft.com/office/powerpoint/2010/main" val="2880839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dirty="0">
                <a:latin typeface="+mj-lt"/>
              </a:rPr>
              <a:t>Resumo do laboratório </a:t>
            </a:r>
            <a:r>
              <a:rPr lang="pt-BR" sz="4000" dirty="0" smtClean="0">
                <a:latin typeface="+mj-lt"/>
              </a:rPr>
              <a:t>de desafio</a:t>
            </a:r>
            <a:r>
              <a:rPr lang="pt-BR" sz="4000" dirty="0">
                <a:latin typeface="+mj-lt"/>
              </a:rPr>
              <a:t>: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2704614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normAutofit fontScale="92500"/>
          </a:bodyPr>
          <a:lstStyle/>
          <a:p>
            <a:pPr rtl="0"/>
            <a:r>
              <a:rPr lang="pt-BR" b="1" dirty="0"/>
              <a:t>Módulo 5: Adicionar uma camada de banco de dados</a:t>
            </a: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419100" y="1528175"/>
            <a:ext cx="11530730" cy="4648788"/>
          </a:xfrm>
        </p:spPr>
        <p:txBody>
          <a:bodyPr rIns="0" rtlCol="0"/>
          <a:lstStyle/>
          <a:p>
            <a:pPr marL="0" indent="0" rtl="0">
              <a:buNone/>
            </a:pPr>
            <a:r>
              <a:rPr lang="pt-BR" sz="2700" dirty="0"/>
              <a:t>Em resumo, neste módulo você aprendeu a:</a:t>
            </a:r>
          </a:p>
          <a:p>
            <a:pPr rtl="0"/>
            <a:r>
              <a:rPr lang="pt-BR" sz="2300" dirty="0"/>
              <a:t>Comparar os tipos de banco de dados</a:t>
            </a:r>
          </a:p>
          <a:p>
            <a:pPr rtl="0"/>
            <a:r>
              <a:rPr lang="pt-BR" sz="2300" dirty="0"/>
              <a:t>Diferenciar entre serviços gerenciados e não gerenciados</a:t>
            </a:r>
          </a:p>
          <a:p>
            <a:pPr rtl="0"/>
            <a:r>
              <a:rPr lang="pt-BR" sz="2300" dirty="0"/>
              <a:t>Explicar quando usar o </a:t>
            </a:r>
            <a:r>
              <a:rPr lang="pt-BR" sz="2300" dirty="0" err="1"/>
              <a:t>Amazon</a:t>
            </a:r>
            <a:r>
              <a:rPr lang="pt-BR" sz="2300" dirty="0"/>
              <a:t> </a:t>
            </a:r>
            <a:r>
              <a:rPr lang="pt-BR" sz="2300" dirty="0" err="1"/>
              <a:t>Relational</a:t>
            </a:r>
            <a:r>
              <a:rPr lang="pt-BR" sz="2300" dirty="0"/>
              <a:t> </a:t>
            </a:r>
            <a:r>
              <a:rPr lang="pt-BR" sz="2300" dirty="0" err="1"/>
              <a:t>Database</a:t>
            </a:r>
            <a:r>
              <a:rPr lang="pt-BR" sz="2300" dirty="0"/>
              <a:t> Service (</a:t>
            </a:r>
            <a:r>
              <a:rPr lang="pt-BR" sz="2300" dirty="0" err="1"/>
              <a:t>Amazon</a:t>
            </a:r>
            <a:r>
              <a:rPr lang="pt-BR" sz="2300" dirty="0"/>
              <a:t> RDS)</a:t>
            </a:r>
          </a:p>
          <a:p>
            <a:pPr rtl="0"/>
            <a:r>
              <a:rPr lang="pt-BR" sz="2300" dirty="0"/>
              <a:t>Explicar quando usar o </a:t>
            </a:r>
            <a:r>
              <a:rPr lang="pt-BR" sz="2300" dirty="0" err="1"/>
              <a:t>Amazon</a:t>
            </a:r>
            <a:r>
              <a:rPr lang="pt-BR" sz="2300" dirty="0"/>
              <a:t> </a:t>
            </a:r>
            <a:r>
              <a:rPr lang="pt-BR" sz="2300" dirty="0" err="1"/>
              <a:t>DynamoDB</a:t>
            </a:r>
            <a:endParaRPr lang="pt-BR" sz="2300" dirty="0"/>
          </a:p>
          <a:p>
            <a:pPr rtl="0"/>
            <a:r>
              <a:rPr lang="pt-BR" sz="2300" dirty="0"/>
              <a:t>Descrever os controles de segurança disponíveis do banco de dados</a:t>
            </a:r>
          </a:p>
          <a:p>
            <a:pPr rtl="0"/>
            <a:r>
              <a:rPr lang="pt-BR" sz="2300" spc="-20" dirty="0"/>
              <a:t>Descrever como migrar dados para os bancos de dados da </a:t>
            </a:r>
            <a:r>
              <a:rPr lang="pt-BR" sz="2300" spc="-20" dirty="0" err="1"/>
              <a:t>Amazon</a:t>
            </a:r>
            <a:r>
              <a:rPr lang="pt-BR" sz="2300" spc="-20" dirty="0"/>
              <a:t> Web Services (AWS)</a:t>
            </a:r>
          </a:p>
          <a:p>
            <a:pPr rtl="0"/>
            <a:r>
              <a:rPr lang="pt-BR" sz="2300" dirty="0"/>
              <a:t>Implantar um servidor de banco de dados</a:t>
            </a:r>
            <a:endParaRPr lang="en-US" sz="2300" dirty="0">
              <a:latin typeface="+mn-lt"/>
            </a:endParaRP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08080" y="1590976"/>
            <a:ext cx="10321177" cy="1125416"/>
          </a:xfrm>
        </p:spPr>
        <p:txBody>
          <a:bodyPr rtlCol="0" anchor="ctr" anchorCtr="0">
            <a:normAutofit/>
          </a:bodyPr>
          <a:lstStyle/>
          <a:p>
            <a:pPr marL="0" indent="0" rtl="0">
              <a:buNone/>
            </a:pPr>
            <a:r>
              <a:rPr lang="pt-BR" sz="2400" dirty="0"/>
              <a:t>A cafeteria precisa de uma solução de banco de dados que seja mais fácil de manter e que forneça recursos essenciais, como durabilidade, escalabilidade e alta performance.</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xmlns=""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2205845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latin typeface="+mj-lt"/>
              </a:rPr>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400" dirty="0"/>
              <a:t>Uma aplicação requer um banco de dados relacional altamente disponível com uma capacidade de armazenamento inicial de 8 TB. O banco de dados aumentará 8 GB por dia. Para dar suporte ao tráfego esperado, pelo menos oito réplicas de leitura serão necessárias para lidar com as leituras dos banco de dados.</a:t>
            </a:r>
            <a:endParaRPr lang="en-US" sz="2400" dirty="0"/>
          </a:p>
          <a:p>
            <a:pPr marL="0" indent="0" rtl="0">
              <a:buNone/>
            </a:pPr>
            <a:r>
              <a:rPr lang="pt-BR" sz="2400" dirty="0"/>
              <a:t>Qual opção atenderá a esses requisitos?</a:t>
            </a:r>
            <a:endParaRPr lang="en-US" sz="2400" dirty="0"/>
          </a:p>
          <a:p>
            <a:pPr marL="0" indent="0" rtl="0">
              <a:buNone/>
            </a:pPr>
            <a:endParaRPr lang="en-US" sz="2400" dirty="0"/>
          </a:p>
          <a:p>
            <a:pPr marL="0" indent="0" rtl="0">
              <a:buNone/>
            </a:pPr>
            <a:endParaRPr lang="en-US" sz="2400" dirty="0"/>
          </a:p>
          <a:p>
            <a:pPr marL="457200" lvl="0" indent="-457200" rtl="0">
              <a:buFont typeface="+mj-lt"/>
              <a:buAutoNum type="alphaUcPeriod"/>
            </a:pPr>
            <a:r>
              <a:rPr lang="pt-BR" sz="2400" dirty="0" err="1"/>
              <a:t>DynamoDB</a:t>
            </a:r>
            <a:endParaRPr lang="en-US" sz="2400" dirty="0"/>
          </a:p>
          <a:p>
            <a:pPr marL="457200" lvl="0" indent="-457200" rtl="0">
              <a:buFont typeface="+mj-lt"/>
              <a:buAutoNum type="alphaUcPeriod"/>
            </a:pPr>
            <a:r>
              <a:rPr lang="pt-BR" sz="2400" dirty="0" err="1"/>
              <a:t>Amazon</a:t>
            </a:r>
            <a:r>
              <a:rPr lang="pt-BR" sz="2400" dirty="0"/>
              <a:t> S3</a:t>
            </a:r>
            <a:endParaRPr lang="en-US" sz="2400" dirty="0"/>
          </a:p>
          <a:p>
            <a:pPr marL="457200" lvl="0" indent="-457200" rtl="0">
              <a:buFont typeface="+mj-lt"/>
              <a:buAutoNum type="alphaUcPeriod"/>
            </a:pPr>
            <a:r>
              <a:rPr lang="pt-BR" sz="2400" dirty="0" err="1"/>
              <a:t>Amazon</a:t>
            </a:r>
            <a:r>
              <a:rPr lang="pt-BR" sz="2400" dirty="0"/>
              <a:t> Aurora</a:t>
            </a:r>
            <a:endParaRPr lang="en-US" sz="2400" dirty="0"/>
          </a:p>
          <a:p>
            <a:pPr marL="457200" lvl="0" indent="-457200" rtl="0">
              <a:buFont typeface="+mj-lt"/>
              <a:buAutoNum type="alphaUcPeriod"/>
            </a:pPr>
            <a:r>
              <a:rPr lang="pt-BR" sz="2400" dirty="0" err="1"/>
              <a:t>Amazon</a:t>
            </a:r>
            <a:r>
              <a:rPr lang="pt-BR" sz="2400" dirty="0"/>
              <a:t> </a:t>
            </a:r>
            <a:r>
              <a:rPr lang="pt-BR" sz="2400" dirty="0" err="1"/>
              <a:t>Redshift</a:t>
            </a:r>
            <a:endParaRPr lang="en-US" sz="2400" dirty="0"/>
          </a:p>
        </p:txBody>
      </p:sp>
      <p:sp>
        <p:nvSpPr>
          <p:cNvPr id="22" name="Rectangle 21" descr="box around 'first step'.">
            <a:extLst>
              <a:ext uri="{FF2B5EF4-FFF2-40B4-BE49-F238E27FC236}">
                <a16:creationId xmlns:a16="http://schemas.microsoft.com/office/drawing/2014/main" id="{1C03C7B4-56D2-574C-84EC-E802BAD51BD6}"/>
              </a:ext>
            </a:extLst>
          </p:cNvPr>
          <p:cNvSpPr/>
          <p:nvPr/>
        </p:nvSpPr>
        <p:spPr>
          <a:xfrm>
            <a:off x="3966548" y="1528175"/>
            <a:ext cx="6396651" cy="38195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Rectangle 9" descr="box around 'first step'.">
            <a:extLst>
              <a:ext uri="{FF2B5EF4-FFF2-40B4-BE49-F238E27FC236}">
                <a16:creationId xmlns:a16="http://schemas.microsoft.com/office/drawing/2014/main" id="{D7631BC1-4B6B-A948-9E45-7C98DE2C5D02}"/>
              </a:ext>
            </a:extLst>
          </p:cNvPr>
          <p:cNvSpPr/>
          <p:nvPr/>
        </p:nvSpPr>
        <p:spPr>
          <a:xfrm>
            <a:off x="9220201" y="1912693"/>
            <a:ext cx="2263587" cy="33142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descr="box around 'launch'.">
            <a:extLst>
              <a:ext uri="{FF2B5EF4-FFF2-40B4-BE49-F238E27FC236}">
                <a16:creationId xmlns:a16="http://schemas.microsoft.com/office/drawing/2014/main" id="{D917926B-89D2-A148-BEFD-97157995F014}"/>
              </a:ext>
            </a:extLst>
          </p:cNvPr>
          <p:cNvSpPr/>
          <p:nvPr/>
        </p:nvSpPr>
        <p:spPr>
          <a:xfrm>
            <a:off x="419100" y="2231743"/>
            <a:ext cx="1086971" cy="33142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419100" y="4786663"/>
            <a:ext cx="2818447" cy="44921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ctangle 10" descr="box around 'launch'.">
            <a:extLst>
              <a:ext uri="{FF2B5EF4-FFF2-40B4-BE49-F238E27FC236}">
                <a16:creationId xmlns:a16="http://schemas.microsoft.com/office/drawing/2014/main" id="{D917926B-89D2-A148-BEFD-97157995F014}"/>
              </a:ext>
            </a:extLst>
          </p:cNvPr>
          <p:cNvSpPr/>
          <p:nvPr/>
        </p:nvSpPr>
        <p:spPr>
          <a:xfrm>
            <a:off x="8909886" y="2244120"/>
            <a:ext cx="2493220" cy="33142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P spid="23" grpId="0" animBg="1"/>
      <p:bldP spid="25"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sz="2400" u="sng">
                <a:hlinkClick r:id="rId4"/>
              </a:rPr>
              <a:t>Bancos de dados da AWS – página de recursos </a:t>
            </a:r>
          </a:p>
          <a:p>
            <a:pPr rtl="0"/>
            <a:r>
              <a:rPr lang="pt-BR" sz="2400" u="sng">
                <a:hlinkClick r:id="rId4"/>
              </a:rPr>
              <a:t>Guia de conceitos básicos do Amazon RDS</a:t>
            </a:r>
            <a:endParaRPr lang="en-US" sz="2400" u="sng" dirty="0"/>
          </a:p>
          <a:p>
            <a:pPr rtl="0"/>
            <a:r>
              <a:rPr lang="pt-BR" sz="2400">
                <a:hlinkClick r:id="rId5"/>
              </a:rPr>
              <a:t>Melhores práticas do Amazon RDS</a:t>
            </a:r>
            <a:endParaRPr lang="en-US" sz="2400" dirty="0"/>
          </a:p>
          <a:p>
            <a:pPr rtl="0"/>
            <a:r>
              <a:rPr lang="pt-BR" sz="2400">
                <a:hlinkClick r:id="rId6"/>
              </a:rPr>
              <a:t>Perguntas frequentes sobre o Amazon RDS</a:t>
            </a:r>
            <a:endParaRPr lang="en-US" sz="2400" dirty="0"/>
          </a:p>
          <a:p>
            <a:pPr rtl="0"/>
            <a:r>
              <a:rPr lang="pt-BR" sz="2400">
                <a:hlinkClick r:id="rId7"/>
              </a:rPr>
              <a:t>Guia do desenvolvedor do Amazon DynamoDB</a:t>
            </a:r>
            <a:endParaRPr lang="en-US" sz="2400" dirty="0"/>
          </a:p>
          <a:p>
            <a:pPr rtl="0"/>
            <a:r>
              <a:rPr lang="pt-BR" sz="2400">
                <a:hlinkClick r:id="rId8"/>
              </a:rPr>
              <a:t>Perguntas frequentes sobre o Amazon DynamoDB</a:t>
            </a:r>
            <a:endParaRPr lang="en-US" sz="2400" dirty="0"/>
          </a:p>
          <a:p>
            <a:pPr rtl="0"/>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latin typeface="+mj-lt"/>
              </a:rPr>
              <a:t>Agradecemos sua atenção</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Módulo 5: Adicionar uma camada de banco de dados</a:t>
            </a:r>
          </a:p>
        </p:txBody>
      </p:sp>
      <p:sp>
        <p:nvSpPr>
          <p:cNvPr id="2" name="Title 1"/>
          <p:cNvSpPr>
            <a:spLocks noGrp="1"/>
          </p:cNvSpPr>
          <p:nvPr>
            <p:ph type="title"/>
          </p:nvPr>
        </p:nvSpPr>
        <p:spPr>
          <a:xfrm>
            <a:off x="419100" y="3191940"/>
            <a:ext cx="9325535" cy="474119"/>
          </a:xfrm>
        </p:spPr>
        <p:txBody>
          <a:bodyPr rtlCol="0">
            <a:noAutofit/>
          </a:bodyPr>
          <a:lstStyle/>
          <a:p>
            <a:pPr rtl="0"/>
            <a:r>
              <a:rPr lang="pt-BR" sz="4000" dirty="0"/>
              <a:t>Seção 2: Considerações sobre a camada de banco de dados</a:t>
            </a:r>
          </a:p>
        </p:txBody>
      </p:sp>
    </p:spTree>
    <p:custDataLst>
      <p:tags r:id="rId1"/>
    </p:custDataLst>
    <p:extLst>
      <p:ext uri="{BB962C8B-B14F-4D97-AF65-F5344CB8AC3E}">
        <p14:creationId xmlns:p14="http://schemas.microsoft.com/office/powerpoint/2010/main" val="324670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dirty="0"/>
              <a:t>Considerações sobre bancos de dados: escalabilidade</a:t>
            </a:r>
          </a:p>
        </p:txBody>
      </p:sp>
      <p:grpSp>
        <p:nvGrpSpPr>
          <p:cNvPr id="9" name="Group 8">
            <a:extLst>
              <a:ext uri="{FF2B5EF4-FFF2-40B4-BE49-F238E27FC236}">
                <a16:creationId xmlns:a16="http://schemas.microsoft.com/office/drawing/2014/main" id="{903BE2F5-DDBF-D44E-9470-C44AC327AD88}"/>
              </a:ext>
              <a:ext uri="{C183D7F6-B498-43B3-948B-1728B52AA6E4}">
                <adec:decorative xmlns:adec="http://schemas.microsoft.com/office/drawing/2017/decorative" xmlns="" val="1"/>
              </a:ext>
            </a:extLst>
          </p:cNvPr>
          <p:cNvGrpSpPr/>
          <p:nvPr/>
        </p:nvGrpSpPr>
        <p:grpSpPr>
          <a:xfrm>
            <a:off x="420579" y="1650012"/>
            <a:ext cx="903373" cy="4352604"/>
            <a:chOff x="420579" y="1650012"/>
            <a:chExt cx="903373" cy="4352604"/>
          </a:xfrm>
        </p:grpSpPr>
        <p:sp>
          <p:nvSpPr>
            <p:cNvPr id="17" name="Snip Single Corner Rectangle 16">
              <a:extLst>
                <a:ext uri="{FF2B5EF4-FFF2-40B4-BE49-F238E27FC236}">
                  <a16:creationId xmlns:a16="http://schemas.microsoft.com/office/drawing/2014/main" id="{29236087-8773-0E42-9A22-11F809FFCF3C}"/>
                </a:ext>
                <a:ext uri="{C183D7F6-B498-43B3-948B-1728B52AA6E4}">
                  <adec:decorative xmlns:adec="http://schemas.microsoft.com/office/drawing/2017/decorative" xmlns="" val="1"/>
                </a:ext>
              </a:extLst>
            </p:cNvPr>
            <p:cNvSpPr/>
            <p:nvPr/>
          </p:nvSpPr>
          <p:spPr>
            <a:xfrm>
              <a:off x="420579" y="1650012"/>
              <a:ext cx="903373" cy="4352604"/>
            </a:xfrm>
            <a:prstGeom prst="snip1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5" name="Graphic 14" descr="Upward trend">
              <a:extLst>
                <a:ext uri="{FF2B5EF4-FFF2-40B4-BE49-F238E27FC236}">
                  <a16:creationId xmlns:a16="http://schemas.microsoft.com/office/drawing/2014/main" id="{19EBF743-815E-A34B-9548-6594F2AA4F7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43755" y="1856257"/>
              <a:ext cx="678012" cy="678012"/>
            </a:xfrm>
            <a:prstGeom prst="rect">
              <a:avLst/>
            </a:prstGeom>
          </p:spPr>
        </p:pic>
        <p:pic>
          <p:nvPicPr>
            <p:cNvPr id="16" name="Graphic 15" descr="Suitcase">
              <a:extLst>
                <a:ext uri="{FF2B5EF4-FFF2-40B4-BE49-F238E27FC236}">
                  <a16:creationId xmlns:a16="http://schemas.microsoft.com/office/drawing/2014/main" id="{058CAEE1-5A8E-DF4D-BC52-EA0A5D7B592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4732" y="5090137"/>
              <a:ext cx="683429" cy="683429"/>
            </a:xfrm>
            <a:prstGeom prst="rect">
              <a:avLst/>
            </a:prstGeom>
          </p:spPr>
        </p:pic>
        <p:pic>
          <p:nvPicPr>
            <p:cNvPr id="4" name="Graphic 3" descr="Database">
              <a:extLst>
                <a:ext uri="{FF2B5EF4-FFF2-40B4-BE49-F238E27FC236}">
                  <a16:creationId xmlns:a16="http://schemas.microsoft.com/office/drawing/2014/main" id="{AB1367BF-5077-A24F-A492-44E37C90EBA7}"/>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50340" y="2825435"/>
              <a:ext cx="812215" cy="812215"/>
            </a:xfrm>
            <a:prstGeom prst="rect">
              <a:avLst/>
            </a:prstGeom>
          </p:spPr>
        </p:pic>
        <p:pic>
          <p:nvPicPr>
            <p:cNvPr id="11" name="Graphic 10" descr="Bar chart">
              <a:extLst>
                <a:ext uri="{FF2B5EF4-FFF2-40B4-BE49-F238E27FC236}">
                  <a16:creationId xmlns:a16="http://schemas.microsoft.com/office/drawing/2014/main" id="{260D187A-D864-814D-8384-46773B128509}"/>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22596" r="9274" b="23633"/>
            <a:stretch/>
          </p:blipFill>
          <p:spPr>
            <a:xfrm>
              <a:off x="563633" y="3928816"/>
              <a:ext cx="636885" cy="713882"/>
            </a:xfrm>
            <a:prstGeom prst="rect">
              <a:avLst/>
            </a:prstGeom>
          </p:spPr>
        </p:pic>
      </p:grpSp>
      <p:sp>
        <p:nvSpPr>
          <p:cNvPr id="6" name="TextBox 5">
            <a:extLst>
              <a:ext uri="{FF2B5EF4-FFF2-40B4-BE49-F238E27FC236}">
                <a16:creationId xmlns:a16="http://schemas.microsoft.com/office/drawing/2014/main" id="{CF07EF61-1E6F-504D-8540-D0EEE3C63B33}"/>
              </a:ext>
            </a:extLst>
          </p:cNvPr>
          <p:cNvSpPr txBox="1"/>
          <p:nvPr/>
        </p:nvSpPr>
        <p:spPr>
          <a:xfrm>
            <a:off x="1657163" y="1968866"/>
            <a:ext cx="5777781" cy="430887"/>
          </a:xfrm>
          <a:prstGeom prst="rect">
            <a:avLst/>
          </a:prstGeom>
          <a:noFill/>
        </p:spPr>
        <p:txBody>
          <a:bodyPr wrap="square" rtlCol="0">
            <a:spAutoFit/>
          </a:bodyPr>
          <a:lstStyle/>
          <a:p>
            <a:pPr rtl="0">
              <a:buClr>
                <a:schemeClr val="accent2"/>
              </a:buClr>
            </a:pPr>
            <a:r>
              <a:rPr lang="pt-BR" sz="22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Escalabilidade</a:t>
            </a:r>
          </a:p>
        </p:txBody>
      </p:sp>
      <p:sp>
        <p:nvSpPr>
          <p:cNvPr id="5" name="TextBox 4">
            <a:extLst>
              <a:ext uri="{FF2B5EF4-FFF2-40B4-BE49-F238E27FC236}">
                <a16:creationId xmlns:a16="http://schemas.microsoft.com/office/drawing/2014/main" id="{2854E6ED-C6AE-0144-ADD7-994303C41D0C}"/>
              </a:ext>
            </a:extLst>
          </p:cNvPr>
          <p:cNvSpPr txBox="1"/>
          <p:nvPr/>
        </p:nvSpPr>
        <p:spPr>
          <a:xfrm>
            <a:off x="1657162" y="2852527"/>
            <a:ext cx="4253781" cy="769441"/>
          </a:xfrm>
          <a:prstGeom prst="rect">
            <a:avLst/>
          </a:prstGeom>
          <a:noFill/>
        </p:spPr>
        <p:txBody>
          <a:bodyPr wrap="square" rtlCol="0">
            <a:spAutoFit/>
          </a:bodyPr>
          <a:lstStyle/>
          <a:p>
            <a:pPr rtl="0">
              <a:buClr>
                <a:schemeClr val="accent2"/>
              </a:buClr>
            </a:pPr>
            <a:r>
              <a:rPr lang="pt-BR" sz="2200" dirty="0">
                <a:latin typeface="Amazon Ember" panose="020B0603020204020204" pitchFamily="34" charset="0"/>
                <a:ea typeface="Amazon Ember" panose="020B0603020204020204" pitchFamily="34" charset="0"/>
                <a:cs typeface="Amazon Ember" panose="020B0603020204020204" pitchFamily="34" charset="0"/>
              </a:rPr>
              <a:t>Total de requisitos </a:t>
            </a:r>
            <a:r>
              <a:rPr lang="pt-BR" sz="2200" dirty="0" smtClean="0">
                <a:latin typeface="Amazon Ember" panose="020B0603020204020204" pitchFamily="34" charset="0"/>
                <a:ea typeface="Amazon Ember" panose="020B0603020204020204" pitchFamily="34" charset="0"/>
                <a:cs typeface="Amazon Ember" panose="020B0603020204020204" pitchFamily="34" charset="0"/>
              </a:rPr>
              <a:t>de armazenamento</a:t>
            </a:r>
            <a:endParaRPr lang="pt-BR" sz="2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19726269-AEC0-0843-A262-19E84F8CE084}"/>
              </a:ext>
            </a:extLst>
          </p:cNvPr>
          <p:cNvSpPr txBox="1"/>
          <p:nvPr/>
        </p:nvSpPr>
        <p:spPr>
          <a:xfrm>
            <a:off x="1657160" y="4116254"/>
            <a:ext cx="4253781" cy="430887"/>
          </a:xfrm>
          <a:prstGeom prst="rect">
            <a:avLst/>
          </a:prstGeom>
          <a:noFill/>
        </p:spPr>
        <p:txBody>
          <a:bodyPr wrap="square" rtlCol="0">
            <a:spAutoFit/>
          </a:bodyPr>
          <a:lstStyle/>
          <a:p>
            <a:pPr rtl="0">
              <a:buClr>
                <a:schemeClr val="accent2"/>
              </a:buClr>
            </a:pPr>
            <a:r>
              <a:rPr lang="pt-BR" sz="2200">
                <a:latin typeface="Amazon Ember" panose="020B0603020204020204" pitchFamily="34" charset="0"/>
                <a:ea typeface="Amazon Ember" panose="020B0603020204020204" pitchFamily="34" charset="0"/>
                <a:cs typeface="Amazon Ember" panose="020B0603020204020204" pitchFamily="34" charset="0"/>
              </a:rPr>
              <a:t>Tamanho e tipo do objeto</a:t>
            </a:r>
          </a:p>
        </p:txBody>
      </p:sp>
      <p:sp>
        <p:nvSpPr>
          <p:cNvPr id="8" name="TextBox 7">
            <a:extLst>
              <a:ext uri="{FF2B5EF4-FFF2-40B4-BE49-F238E27FC236}">
                <a16:creationId xmlns:a16="http://schemas.microsoft.com/office/drawing/2014/main" id="{5FE1C488-CEC6-214A-B8EA-8C9BF8DA359A}"/>
              </a:ext>
            </a:extLst>
          </p:cNvPr>
          <p:cNvSpPr txBox="1"/>
          <p:nvPr/>
        </p:nvSpPr>
        <p:spPr>
          <a:xfrm>
            <a:off x="1657161" y="5216409"/>
            <a:ext cx="4253781" cy="430887"/>
          </a:xfrm>
          <a:prstGeom prst="rect">
            <a:avLst/>
          </a:prstGeom>
          <a:noFill/>
        </p:spPr>
        <p:txBody>
          <a:bodyPr wrap="square" rtlCol="0">
            <a:spAutoFit/>
          </a:bodyPr>
          <a:lstStyle/>
          <a:p>
            <a:pPr rtl="0">
              <a:buClr>
                <a:schemeClr val="accent2"/>
              </a:buClr>
            </a:pPr>
            <a:r>
              <a:rPr lang="pt-BR" sz="2200">
                <a:latin typeface="Amazon Ember" panose="020B0603020204020204" pitchFamily="34" charset="0"/>
                <a:ea typeface="Amazon Ember" panose="020B0603020204020204" pitchFamily="34" charset="0"/>
                <a:cs typeface="Amazon Ember" panose="020B0603020204020204" pitchFamily="34" charset="0"/>
              </a:rPr>
              <a:t>Durabilidade</a:t>
            </a:r>
          </a:p>
        </p:txBody>
      </p:sp>
      <p:sp>
        <p:nvSpPr>
          <p:cNvPr id="29" name="TextBox 28">
            <a:extLst>
              <a:ext uri="{FF2B5EF4-FFF2-40B4-BE49-F238E27FC236}">
                <a16:creationId xmlns:a16="http://schemas.microsoft.com/office/drawing/2014/main" id="{C23C1159-5616-0D4E-8E62-4916E806DDB7}"/>
              </a:ext>
            </a:extLst>
          </p:cNvPr>
          <p:cNvSpPr txBox="1"/>
          <p:nvPr/>
        </p:nvSpPr>
        <p:spPr>
          <a:xfrm>
            <a:off x="6435794" y="1908103"/>
            <a:ext cx="5141626" cy="1631216"/>
          </a:xfrm>
          <a:prstGeom prst="rect">
            <a:avLst/>
          </a:prstGeom>
          <a:noFill/>
        </p:spPr>
        <p:txBody>
          <a:bodyPr wrap="square" rtlCol="0">
            <a:spAutoFit/>
          </a:bodyPr>
          <a:lstStyle/>
          <a:p>
            <a:pPr algn="ctr" rtl="0"/>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Qual é a quantidade necessária </a:t>
            </a:r>
            <a:r>
              <a:rPr lang="pt-BR" sz="2000" b="1"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taxa de </a:t>
            </a:r>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transferência?</a:t>
            </a:r>
            <a:endPar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algn="ctr" rtl="0"/>
            <a:endPar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algn="ctr" rtl="0"/>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 solução escolhida poderá ser dimensionada mais tarde, se necessário</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20" name="Graphic 19">
            <a:extLst>
              <a:ext uri="{FF2B5EF4-FFF2-40B4-BE49-F238E27FC236}">
                <a16:creationId xmlns:a16="http://schemas.microsoft.com/office/drawing/2014/main" id="{1826DF8C-2146-3C41-81B5-44A6D738172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11344" y="3585963"/>
            <a:ext cx="2061333" cy="2061333"/>
          </a:xfrm>
          <a:prstGeom prst="rect">
            <a:avLst/>
          </a:prstGeom>
        </p:spPr>
      </p:pic>
    </p:spTree>
    <p:custDataLst>
      <p:tags r:id="rId1"/>
    </p:custDataLst>
    <p:extLst>
      <p:ext uri="{BB962C8B-B14F-4D97-AF65-F5344CB8AC3E}">
        <p14:creationId xmlns:p14="http://schemas.microsoft.com/office/powerpoint/2010/main" val="427844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099" y="365125"/>
            <a:ext cx="9339264" cy="474119"/>
          </a:xfrm>
        </p:spPr>
        <p:txBody>
          <a:bodyPr rtlCol="0">
            <a:noAutofit/>
          </a:bodyPr>
          <a:lstStyle/>
          <a:p>
            <a:pPr rtl="0"/>
            <a:r>
              <a:rPr lang="pt-BR" sz="3400"/>
              <a:t>Considerações sobre bancos de dados: requisitos de armazenamento</a:t>
            </a:r>
          </a:p>
        </p:txBody>
      </p:sp>
      <p:sp>
        <p:nvSpPr>
          <p:cNvPr id="6" name="TextBox 5">
            <a:extLst>
              <a:ext uri="{FF2B5EF4-FFF2-40B4-BE49-F238E27FC236}">
                <a16:creationId xmlns:a16="http://schemas.microsoft.com/office/drawing/2014/main" id="{CF07EF61-1E6F-504D-8540-D0EEE3C63B33}"/>
              </a:ext>
            </a:extLst>
          </p:cNvPr>
          <p:cNvSpPr txBox="1"/>
          <p:nvPr/>
        </p:nvSpPr>
        <p:spPr>
          <a:xfrm>
            <a:off x="1657163" y="1968866"/>
            <a:ext cx="5777781" cy="430887"/>
          </a:xfrm>
          <a:prstGeom prst="rect">
            <a:avLst/>
          </a:prstGeom>
          <a:noFill/>
        </p:spPr>
        <p:txBody>
          <a:bodyPr wrap="square" rtlCol="0">
            <a:spAutoFit/>
          </a:bodyPr>
          <a:lstStyle/>
          <a:p>
            <a:pPr rtl="0">
              <a:buClr>
                <a:schemeClr val="accent2"/>
              </a:buClr>
            </a:pPr>
            <a:r>
              <a:rPr lang="pt-BR" sz="2200">
                <a:latin typeface="Amazon Ember" panose="020B0603020204020204" pitchFamily="34" charset="0"/>
                <a:ea typeface="Amazon Ember" panose="020B0603020204020204" pitchFamily="34" charset="0"/>
                <a:cs typeface="Amazon Ember" panose="020B0603020204020204" pitchFamily="34" charset="0"/>
              </a:rPr>
              <a:t>Escalabilidade</a:t>
            </a:r>
          </a:p>
        </p:txBody>
      </p:sp>
      <p:sp>
        <p:nvSpPr>
          <p:cNvPr id="5" name="TextBox 4">
            <a:extLst>
              <a:ext uri="{FF2B5EF4-FFF2-40B4-BE49-F238E27FC236}">
                <a16:creationId xmlns:a16="http://schemas.microsoft.com/office/drawing/2014/main" id="{2854E6ED-C6AE-0144-ADD7-994303C41D0C}"/>
              </a:ext>
            </a:extLst>
          </p:cNvPr>
          <p:cNvSpPr txBox="1"/>
          <p:nvPr/>
        </p:nvSpPr>
        <p:spPr>
          <a:xfrm>
            <a:off x="1657162" y="2856798"/>
            <a:ext cx="4253781" cy="769441"/>
          </a:xfrm>
          <a:prstGeom prst="rect">
            <a:avLst/>
          </a:prstGeom>
          <a:noFill/>
        </p:spPr>
        <p:txBody>
          <a:bodyPr wrap="square" rtlCol="0">
            <a:spAutoFit/>
          </a:bodyPr>
          <a:lstStyle/>
          <a:p>
            <a:pPr rtl="0">
              <a:buClr>
                <a:schemeClr val="accent2"/>
              </a:buClr>
            </a:pPr>
            <a:r>
              <a:rPr lang="pt-BR" sz="22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Total de requisitos </a:t>
            </a:r>
            <a:r>
              <a:rPr lang="pt-BR" sz="2200" b="1"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armazenamento</a:t>
            </a:r>
            <a:endParaRPr lang="pt-BR" sz="22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19726269-AEC0-0843-A262-19E84F8CE084}"/>
              </a:ext>
            </a:extLst>
          </p:cNvPr>
          <p:cNvSpPr txBox="1"/>
          <p:nvPr/>
        </p:nvSpPr>
        <p:spPr>
          <a:xfrm>
            <a:off x="1657160" y="4116254"/>
            <a:ext cx="4253781" cy="430887"/>
          </a:xfrm>
          <a:prstGeom prst="rect">
            <a:avLst/>
          </a:prstGeom>
          <a:noFill/>
        </p:spPr>
        <p:txBody>
          <a:bodyPr wrap="square" rtlCol="0">
            <a:spAutoFit/>
          </a:bodyPr>
          <a:lstStyle/>
          <a:p>
            <a:pPr rtl="0">
              <a:buClr>
                <a:schemeClr val="accent2"/>
              </a:buClr>
            </a:pPr>
            <a:r>
              <a:rPr lang="pt-BR" sz="2200">
                <a:latin typeface="Amazon Ember" panose="020B0603020204020204" pitchFamily="34" charset="0"/>
                <a:ea typeface="Amazon Ember" panose="020B0603020204020204" pitchFamily="34" charset="0"/>
                <a:cs typeface="Amazon Ember" panose="020B0603020204020204" pitchFamily="34" charset="0"/>
              </a:rPr>
              <a:t>Tamanho e tipo do objeto</a:t>
            </a:r>
          </a:p>
        </p:txBody>
      </p:sp>
      <p:sp>
        <p:nvSpPr>
          <p:cNvPr id="8" name="TextBox 7">
            <a:extLst>
              <a:ext uri="{FF2B5EF4-FFF2-40B4-BE49-F238E27FC236}">
                <a16:creationId xmlns:a16="http://schemas.microsoft.com/office/drawing/2014/main" id="{5FE1C488-CEC6-214A-B8EA-8C9BF8DA359A}"/>
              </a:ext>
            </a:extLst>
          </p:cNvPr>
          <p:cNvSpPr txBox="1"/>
          <p:nvPr/>
        </p:nvSpPr>
        <p:spPr>
          <a:xfrm>
            <a:off x="1657161" y="5216409"/>
            <a:ext cx="4253781" cy="430887"/>
          </a:xfrm>
          <a:prstGeom prst="rect">
            <a:avLst/>
          </a:prstGeom>
          <a:noFill/>
        </p:spPr>
        <p:txBody>
          <a:bodyPr wrap="square" rtlCol="0">
            <a:spAutoFit/>
          </a:bodyPr>
          <a:lstStyle/>
          <a:p>
            <a:pPr rtl="0">
              <a:buClr>
                <a:schemeClr val="accent2"/>
              </a:buClr>
            </a:pPr>
            <a:r>
              <a:rPr lang="pt-BR" sz="2200">
                <a:latin typeface="Amazon Ember" panose="020B0603020204020204" pitchFamily="34" charset="0"/>
                <a:ea typeface="Amazon Ember" panose="020B0603020204020204" pitchFamily="34" charset="0"/>
                <a:cs typeface="Amazon Ember" panose="020B0603020204020204" pitchFamily="34" charset="0"/>
              </a:rPr>
              <a:t>Durabilidade</a:t>
            </a:r>
          </a:p>
        </p:txBody>
      </p:sp>
      <p:sp>
        <p:nvSpPr>
          <p:cNvPr id="15" name="TextBox 14">
            <a:extLst>
              <a:ext uri="{FF2B5EF4-FFF2-40B4-BE49-F238E27FC236}">
                <a16:creationId xmlns:a16="http://schemas.microsoft.com/office/drawing/2014/main" id="{53C024EE-D599-8E4D-9DC7-5DA7B08BA32C}"/>
              </a:ext>
            </a:extLst>
          </p:cNvPr>
          <p:cNvSpPr txBox="1"/>
          <p:nvPr/>
        </p:nvSpPr>
        <p:spPr>
          <a:xfrm>
            <a:off x="6435793" y="1968866"/>
            <a:ext cx="5212451" cy="1631216"/>
          </a:xfrm>
          <a:prstGeom prst="rect">
            <a:avLst/>
          </a:prstGeom>
          <a:noFill/>
        </p:spPr>
        <p:txBody>
          <a:bodyPr wrap="square" rtlCol="0">
            <a:spAutoFit/>
          </a:bodyPr>
          <a:lstStyle/>
          <a:p>
            <a:pPr algn="ctr" rtl="0"/>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Qual é o tamanho necessário </a:t>
            </a:r>
            <a:r>
              <a:rPr lang="pt-BR" sz="2000" b="1"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do banco de dados</a:t>
            </a:r>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p>
          <a:p>
            <a:pPr algn="ctr" rtl="0"/>
            <a:endParaRPr lang="en-US" sz="2000" b="1"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algn="ctr" rtl="0"/>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Será necessário armazenar GB, </a:t>
            </a:r>
            <a:r>
              <a:rPr lang="pt-BR" sz="2000" b="1"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TB ou </a:t>
            </a:r>
            <a:r>
              <a:rPr lang="pt-BR" sz="2000" b="1" dirty="0" err="1"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petabytes</a:t>
            </a:r>
            <a:r>
              <a:rPr lang="pt-BR" sz="2000" b="1"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dados?</a:t>
            </a:r>
          </a:p>
        </p:txBody>
      </p:sp>
      <p:grpSp>
        <p:nvGrpSpPr>
          <p:cNvPr id="9" name="Group 8">
            <a:extLst>
              <a:ext uri="{FF2B5EF4-FFF2-40B4-BE49-F238E27FC236}">
                <a16:creationId xmlns:a16="http://schemas.microsoft.com/office/drawing/2014/main" id="{930D4955-6D62-6C4C-8929-96960FFD48E2}"/>
              </a:ext>
              <a:ext uri="{C183D7F6-B498-43B3-948B-1728B52AA6E4}">
                <adec:decorative xmlns:adec="http://schemas.microsoft.com/office/drawing/2017/decorative" xmlns="" val="1"/>
              </a:ext>
            </a:extLst>
          </p:cNvPr>
          <p:cNvGrpSpPr/>
          <p:nvPr/>
        </p:nvGrpSpPr>
        <p:grpSpPr>
          <a:xfrm>
            <a:off x="420579" y="1650012"/>
            <a:ext cx="903373" cy="4352604"/>
            <a:chOff x="420579" y="1650012"/>
            <a:chExt cx="903373" cy="4352604"/>
          </a:xfrm>
        </p:grpSpPr>
        <p:sp>
          <p:nvSpPr>
            <p:cNvPr id="18" name="Snip Single Corner Rectangle 17">
              <a:extLst>
                <a:ext uri="{FF2B5EF4-FFF2-40B4-BE49-F238E27FC236}">
                  <a16:creationId xmlns:a16="http://schemas.microsoft.com/office/drawing/2014/main" id="{47B46AD8-5FF2-C94F-9394-F47C3F3348A9}"/>
                </a:ext>
                <a:ext uri="{C183D7F6-B498-43B3-948B-1728B52AA6E4}">
                  <adec:decorative xmlns:adec="http://schemas.microsoft.com/office/drawing/2017/decorative" xmlns="" val="1"/>
                </a:ext>
              </a:extLst>
            </p:cNvPr>
            <p:cNvSpPr/>
            <p:nvPr/>
          </p:nvSpPr>
          <p:spPr>
            <a:xfrm>
              <a:off x="420579" y="1650012"/>
              <a:ext cx="903373" cy="4352604"/>
            </a:xfrm>
            <a:prstGeom prst="snip1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9" name="Graphic 18" descr="Upward trend">
              <a:extLst>
                <a:ext uri="{FF2B5EF4-FFF2-40B4-BE49-F238E27FC236}">
                  <a16:creationId xmlns:a16="http://schemas.microsoft.com/office/drawing/2014/main" id="{20A77034-E568-474F-87F8-D130D5BA40A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43755" y="1856257"/>
              <a:ext cx="678012" cy="678012"/>
            </a:xfrm>
            <a:prstGeom prst="rect">
              <a:avLst/>
            </a:prstGeom>
          </p:spPr>
        </p:pic>
        <p:pic>
          <p:nvPicPr>
            <p:cNvPr id="20" name="Graphic 19" descr="Suitcase">
              <a:extLst>
                <a:ext uri="{FF2B5EF4-FFF2-40B4-BE49-F238E27FC236}">
                  <a16:creationId xmlns:a16="http://schemas.microsoft.com/office/drawing/2014/main" id="{FF58C8B1-53D5-0942-8F03-DD30646C7F3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4732" y="5090137"/>
              <a:ext cx="683429" cy="683429"/>
            </a:xfrm>
            <a:prstGeom prst="rect">
              <a:avLst/>
            </a:prstGeom>
          </p:spPr>
        </p:pic>
        <p:pic>
          <p:nvPicPr>
            <p:cNvPr id="22" name="Graphic 21" descr="Database">
              <a:extLst>
                <a:ext uri="{FF2B5EF4-FFF2-40B4-BE49-F238E27FC236}">
                  <a16:creationId xmlns:a16="http://schemas.microsoft.com/office/drawing/2014/main" id="{4DB2BFA2-3784-F543-ADC4-8C33A03282E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50340" y="2825435"/>
              <a:ext cx="812215" cy="812215"/>
            </a:xfrm>
            <a:prstGeom prst="rect">
              <a:avLst/>
            </a:prstGeom>
          </p:spPr>
        </p:pic>
        <p:pic>
          <p:nvPicPr>
            <p:cNvPr id="24" name="Graphic 23" descr="Bar chart">
              <a:extLst>
                <a:ext uri="{FF2B5EF4-FFF2-40B4-BE49-F238E27FC236}">
                  <a16:creationId xmlns:a16="http://schemas.microsoft.com/office/drawing/2014/main" id="{C49D7B78-D543-7347-8D98-E31F62D7A3D1}"/>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22596" r="9274" b="23633"/>
            <a:stretch/>
          </p:blipFill>
          <p:spPr>
            <a:xfrm>
              <a:off x="563633" y="3928816"/>
              <a:ext cx="636885" cy="713882"/>
            </a:xfrm>
            <a:prstGeom prst="rect">
              <a:avLst/>
            </a:prstGeom>
          </p:spPr>
        </p:pic>
      </p:grpSp>
      <p:pic>
        <p:nvPicPr>
          <p:cNvPr id="25" name="Graphic 24" descr="Database">
            <a:extLst>
              <a:ext uri="{FF2B5EF4-FFF2-40B4-BE49-F238E27FC236}">
                <a16:creationId xmlns:a16="http://schemas.microsoft.com/office/drawing/2014/main" id="{20049EFB-3BBC-6C4B-A82B-4A1A6C9C382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194336" y="3719507"/>
            <a:ext cx="1806858" cy="1806858"/>
          </a:xfrm>
          <a:prstGeom prst="rect">
            <a:avLst/>
          </a:prstGeom>
        </p:spPr>
      </p:pic>
    </p:spTree>
    <p:custDataLst>
      <p:tags r:id="rId1"/>
    </p:custDataLst>
    <p:extLst>
      <p:ext uri="{BB962C8B-B14F-4D97-AF65-F5344CB8AC3E}">
        <p14:creationId xmlns:p14="http://schemas.microsoft.com/office/powerpoint/2010/main" val="21992600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TotalTime>
  <Words>11456</Words>
  <Application>Microsoft Office PowerPoint</Application>
  <PresentationFormat>Widescreen</PresentationFormat>
  <Paragraphs>932</Paragraphs>
  <Slides>63</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Amazon Ember</vt:lpstr>
      <vt:lpstr>Amazon Ember Light</vt:lpstr>
      <vt:lpstr>Arial</vt:lpstr>
      <vt:lpstr>Calibri</vt:lpstr>
      <vt:lpstr>Lucida Console</vt:lpstr>
      <vt:lpstr>Wingdings</vt:lpstr>
      <vt:lpstr>Office Theme</vt:lpstr>
      <vt:lpstr>Módulo 5: Adicionar uma camada de banco de dados</vt:lpstr>
      <vt:lpstr>Visão geral do módulo</vt:lpstr>
      <vt:lpstr>Objetivos do módulo</vt:lpstr>
      <vt:lpstr>Seção 1: Necessidade arquitetônica</vt:lpstr>
      <vt:lpstr>Bancos de dados como parte de uma arquitetura maior</vt:lpstr>
      <vt:lpstr>Requisito de negócios da cafeteria</vt:lpstr>
      <vt:lpstr>Seção 2: Considerações sobre a camada de banco de dados</vt:lpstr>
      <vt:lpstr>Considerações sobre bancos de dados: escalabilidade</vt:lpstr>
      <vt:lpstr>Considerações sobre bancos de dados: requisitos de armazenamento</vt:lpstr>
      <vt:lpstr>Considerações sobre bancos de dados: tamanho e tipo do objeto</vt:lpstr>
      <vt:lpstr>Considerações sobre bancos de dados: durabilidade</vt:lpstr>
      <vt:lpstr>Tipos de banco de dados </vt:lpstr>
      <vt:lpstr>Tipo de banco de dados relacional</vt:lpstr>
      <vt:lpstr>Tipo de banco de dados não relacional</vt:lpstr>
      <vt:lpstr>Opções de banco de dados da Amazon</vt:lpstr>
      <vt:lpstr>Principais lições da Seção 2</vt:lpstr>
      <vt:lpstr>Seção 3: Amazon RDS</vt:lpstr>
      <vt:lpstr>Amazon RDS</vt:lpstr>
      <vt:lpstr>Vantagens dos serviços de banco de dados da AWS</vt:lpstr>
      <vt:lpstr>Características do Amazon RDS</vt:lpstr>
      <vt:lpstr>Amazon RDS: usos e tipos de banco de dados</vt:lpstr>
      <vt:lpstr>Dimensionamento de instâncias de banco de dados</vt:lpstr>
      <vt:lpstr>Amazon RDS: exemplo de caso de uso</vt:lpstr>
      <vt:lpstr>Módulo 5 - Laboratório guiado: Criar um banco de dados do Amazon RDS</vt:lpstr>
      <vt:lpstr>Laboratório guiado: Tarefas</vt:lpstr>
      <vt:lpstr>Iniciar o Módulo 5 - Laboratório guiado: Criar um banco de dados do Amazon RDS </vt:lpstr>
      <vt:lpstr>Resumo do laboratório guiado: principais lições</vt:lpstr>
      <vt:lpstr>Implantação Multi-AZ para alta disponibilidade</vt:lpstr>
      <vt:lpstr>Réplicas de leitura para performance</vt:lpstr>
      <vt:lpstr>Solução de backup do Amazon RDS</vt:lpstr>
      <vt:lpstr>Demonstração: Backup automatizado e réplicas de leitura do Amazon RDS</vt:lpstr>
      <vt:lpstr>Amazon Aurora</vt:lpstr>
      <vt:lpstr>Amazon Redshift</vt:lpstr>
      <vt:lpstr>Principais lições da Seção 3</vt:lpstr>
      <vt:lpstr>Seção 4: Amazon DynamoDB</vt:lpstr>
      <vt:lpstr>Amazon DynamoDB</vt:lpstr>
      <vt:lpstr>Características do Amazon DynamoDB</vt:lpstr>
      <vt:lpstr>Modelo de dados do Amazon DynamoDB</vt:lpstr>
      <vt:lpstr>Tabelas globais do Amazon DynamoDB</vt:lpstr>
      <vt:lpstr>Caso de uso 1 do Amazon DynamoDB</vt:lpstr>
      <vt:lpstr>Caso de uso 2 do Amazon DynamoDB</vt:lpstr>
      <vt:lpstr>Opções de consistência do Amazon DynamoDB</vt:lpstr>
      <vt:lpstr>Discussão em grupo: qual banco de dados a cafeteria deve usar? </vt:lpstr>
      <vt:lpstr>Principais lições da Seção 4</vt:lpstr>
      <vt:lpstr>Seção 5: Controles de segurança do banco de dados</vt:lpstr>
      <vt:lpstr>Proteger bancos de dados do Amazon RDS </vt:lpstr>
      <vt:lpstr>Proteger o Amazon DynamoDB</vt:lpstr>
      <vt:lpstr>Seção 6: Migrar dados para bancos de dados da AWS</vt:lpstr>
      <vt:lpstr>AWS Database Migration Service</vt:lpstr>
      <vt:lpstr>Principais recursos do AWS DMS</vt:lpstr>
      <vt:lpstr>Usar o AWS Snowball Edge com o AWS DMS</vt:lpstr>
      <vt:lpstr>Módulo 5 - Laboratório de desafio: Migrar um banco de dados para o Amazon RDS</vt:lpstr>
      <vt:lpstr>A necessidade da empresa: um banco de dados gerenciado</vt:lpstr>
      <vt:lpstr>Laboratório de desafio: Tarefas</vt:lpstr>
      <vt:lpstr>Laboratório de desafio: Produto final </vt:lpstr>
      <vt:lpstr>Iniciar o Módulo 5 – Laboratório de desafio: Migrar um banco de dados para o Amazon RDS</vt:lpstr>
      <vt:lpstr>Resumo do laboratório de desafio: principais lições</vt:lpstr>
      <vt:lpstr>Conclusão do módulo</vt:lpstr>
      <vt:lpstr>Resumo do módulo </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599</cp:revision>
  <cp:lastPrinted>2018-12-10T23:37:28Z</cp:lastPrinted>
  <dcterms:created xsi:type="dcterms:W3CDTF">2019-09-16T17:01:53Z</dcterms:created>
  <dcterms:modified xsi:type="dcterms:W3CDTF">2021-03-29T07:24:50Z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